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53.xml.rels" ContentType="application/vnd.openxmlformats-package.relationships+xml"/>
  <Override PartName="/ppt/notesSlides/_rels/notesSlide52.xml.rels" ContentType="application/vnd.openxmlformats-package.relationships+xml"/>
  <Override PartName="/ppt/notesSlides/_rels/notesSlide51.xml.rels" ContentType="application/vnd.openxmlformats-package.relationships+xml"/>
  <Override PartName="/ppt/notesSlides/_rels/notesSlide29.xml.rels" ContentType="application/vnd.openxmlformats-package.relationships+xml"/>
  <Override PartName="/ppt/notesSlides/_rels/notesSlide4.xml.rels" ContentType="application/vnd.openxmlformats-package.relationships+xml"/>
  <Override PartName="/ppt/notesSlides/_rels/notesSlide1.xml.rels" ContentType="application/vnd.openxmlformats-package.relationships+xml"/>
  <Override PartName="/ppt/notesSlides/_rels/notesSlide20.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6.xml.rels" ContentType="application/vnd.openxmlformats-package.relationships+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29.xml" ContentType="application/vnd.openxmlformats-officedocument.presentationml.notesSlide+xml"/>
  <Override PartName="/ppt/notesSlides/notesSlide12.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6.xml" ContentType="application/vnd.openxmlformats-officedocument.presentationml.notesSlide+xml"/>
  <Override PartName="/ppt/media/image197.jpeg" ContentType="image/jpeg"/>
  <Override PartName="/ppt/media/image196.tif" ContentType="image/tiff"/>
  <Override PartName="/ppt/media/image195.jpeg" ContentType="image/jpeg"/>
  <Override PartName="/ppt/media/image193.jpeg" ContentType="image/jpeg"/>
  <Override PartName="/ppt/media/image192.tif" ContentType="image/tiff"/>
  <Override PartName="/ppt/media/image191.jpeg" ContentType="image/jpeg"/>
  <Override PartName="/ppt/media/image190.png" ContentType="image/png"/>
  <Override PartName="/ppt/media/image188.png" ContentType="image/png"/>
  <Override PartName="/ppt/media/image187.png" ContentType="image/png"/>
  <Override PartName="/ppt/media/image186.png" ContentType="image/png"/>
  <Override PartName="/ppt/media/image184.png" ContentType="image/png"/>
  <Override PartName="/ppt/media/image183.png" ContentType="image/png"/>
  <Override PartName="/ppt/media/image182.png" ContentType="image/png"/>
  <Override PartName="/ppt/media/image181.png" ContentType="image/png"/>
  <Override PartName="/ppt/media/image180.png" ContentType="image/png"/>
  <Override PartName="/ppt/media/image177.png" ContentType="image/png"/>
  <Override PartName="/ppt/media/image175.png" ContentType="image/png"/>
  <Override PartName="/ppt/media/image174.png" ContentType="image/png"/>
  <Override PartName="/ppt/media/image173.png" ContentType="image/png"/>
  <Override PartName="/ppt/media/image171.png" ContentType="image/png"/>
  <Override PartName="/ppt/media/image170.png" ContentType="image/png"/>
  <Override PartName="/ppt/media/image169.png" ContentType="image/png"/>
  <Override PartName="/ppt/media/image168.png" ContentType="image/png"/>
  <Override PartName="/ppt/media/image167.png" ContentType="image/png"/>
  <Override PartName="/ppt/media/image185.png" ContentType="image/png"/>
  <Override PartName="/ppt/media/image76.jpeg" ContentType="image/jpeg"/>
  <Override PartName="/ppt/media/image73.wmf" ContentType="image/x-wmf"/>
  <Override PartName="/ppt/media/image67.wmf" ContentType="image/x-wmf"/>
  <Override PartName="/ppt/media/image74.jpeg" ContentType="image/jpeg"/>
  <Override PartName="/ppt/media/image179.png" ContentType="image/png"/>
  <Override PartName="/ppt/media/image81.png" ContentType="image/png"/>
  <Override PartName="/ppt/media/image61.wmf" ContentType="image/x-wmf"/>
  <Override PartName="/ppt/media/image5.png" ContentType="image/png"/>
  <Override PartName="/ppt/media/image32.wmf" ContentType="image/x-wmf"/>
  <Override PartName="/ppt/media/image140.jpeg" ContentType="image/jpeg"/>
  <Override PartName="/ppt/media/image166.png" ContentType="image/png"/>
  <Override PartName="/ppt/media/image56.png" ContentType="image/png"/>
  <Override PartName="/ppt/media/image135.jpeg" ContentType="image/jpeg"/>
  <Override PartName="/ppt/media/image149.jpeg" ContentType="image/jpeg"/>
  <Override PartName="/ppt/media/image55.jpeg" ContentType="image/jpeg"/>
  <Override PartName="/ppt/media/image51.png" ContentType="image/png"/>
  <Override PartName="/ppt/media/image71.jpeg" ContentType="image/jpeg"/>
  <Override PartName="/ppt/media/image160.png" ContentType="image/png"/>
  <Override PartName="/ppt/media/image75.png" ContentType="image/png"/>
  <Override PartName="/ppt/media/image50.png" ContentType="image/png"/>
  <Override PartName="/ppt/media/image66.jpeg" ContentType="image/jpeg"/>
  <Override PartName="/ppt/media/image48.jpeg" ContentType="image/jpeg"/>
  <Override PartName="/ppt/media/image35.wmf" ContentType="image/x-wmf"/>
  <Override PartName="/ppt/media/image45.jpeg" ContentType="image/jpeg"/>
  <Override PartName="/ppt/media/image69.wmf" ContentType="image/x-wmf"/>
  <Override PartName="/ppt/media/image44.wmf" ContentType="image/x-wmf"/>
  <Override PartName="/ppt/media/image41.png" ContentType="image/png"/>
  <Override PartName="/ppt/media/image43.png" ContentType="image/png"/>
  <Override PartName="/ppt/media/image49.jpeg" ContentType="image/jpeg"/>
  <Override PartName="/ppt/media/image153.tif" ContentType="image/tiff"/>
  <Override PartName="/ppt/media/image11.jpeg" ContentType="image/jpeg"/>
  <Override PartName="/ppt/media/image99.png" ContentType="image/png"/>
  <Override PartName="/ppt/media/image117.png" ContentType="image/png"/>
  <Override PartName="/ppt/media/image65.wmf" ContentType="image/x-wmf"/>
  <Override PartName="/ppt/media/image9.png" ContentType="image/png"/>
  <Override PartName="/ppt/media/image10.jpeg" ContentType="image/jpeg"/>
  <Override PartName="/ppt/media/image24.jpeg" ContentType="image/jpeg"/>
  <Override PartName="/ppt/media/image57.png" ContentType="image/png"/>
  <Override PartName="/ppt/media/image70.wmf" ContentType="image/x-wmf"/>
  <Override PartName="/ppt/media/image46.jpeg" ContentType="image/jpeg"/>
  <Override PartName="/ppt/media/image15.wmf" ContentType="image/x-wmf"/>
  <Override PartName="/ppt/media/image13.jpeg" ContentType="image/jpeg"/>
  <Override PartName="/ppt/media/image27.jpeg" ContentType="image/jpeg"/>
  <Override PartName="/ppt/media/image42.png" ContentType="image/png"/>
  <Override PartName="/ppt/media/image12.wmf" ContentType="image/x-wmf"/>
  <Override PartName="/ppt/media/image17.wmf" ContentType="image/x-wmf"/>
  <Override PartName="/ppt/media/image18.wmf" ContentType="image/x-wmf"/>
  <Override PartName="/ppt/media/image128.wmf" ContentType="image/x-wmf"/>
  <Override PartName="/ppt/media/image77.png" ContentType="image/png"/>
  <Override PartName="/ppt/media/image7.jpeg" ContentType="image/jpeg"/>
  <Override PartName="/ppt/media/image142.jpeg" ContentType="image/jpeg"/>
  <Override PartName="/ppt/media/image52.png" ContentType="image/png"/>
  <Override PartName="/ppt/media/image39.jpeg" ContentType="image/jpeg"/>
  <Override PartName="/ppt/media/image161.png" ContentType="image/png"/>
  <Override PartName="/ppt/media/image47.wmf" ContentType="image/x-wmf"/>
  <Override PartName="/ppt/media/image112.jpeg" ContentType="image/jpeg"/>
  <Override PartName="/ppt/media/image156.png" ContentType="image/png"/>
  <Override PartName="/ppt/media/image28.wmf" ContentType="image/x-wmf"/>
  <Override PartName="/ppt/media/image79.jpeg" ContentType="image/jpeg"/>
  <Override PartName="/ppt/media/image172.png" ContentType="image/png"/>
  <Override PartName="/ppt/media/image37.jpeg" ContentType="image/jpeg"/>
  <Override PartName="/ppt/media/image129.jpeg" ContentType="image/jpeg"/>
  <Override PartName="/ppt/media/image141.wmf" ContentType="image/x-wmf"/>
  <Override PartName="/ppt/media/image30.png" ContentType="image/png"/>
  <Override PartName="/ppt/media/image58.wmf" ContentType="image/x-wmf"/>
  <Override PartName="/ppt/media/image118.jpeg" ContentType="image/jpeg"/>
  <Override PartName="/ppt/media/image16.jpeg" ContentType="image/jpeg"/>
  <Override PartName="/ppt/media/image59.wmf" ContentType="image/x-wmf"/>
  <Override PartName="/ppt/media/image64.png" ContentType="image/png"/>
  <Override PartName="/ppt/media/image2.png" ContentType="image/png"/>
  <Override PartName="/ppt/media/image63.png" ContentType="image/png"/>
  <Override PartName="/ppt/media/image1.png" ContentType="image/png"/>
  <Override PartName="/ppt/media/image82.png" ContentType="image/png"/>
  <Override PartName="/ppt/media/image100.png" ContentType="image/png"/>
  <Override PartName="/ppt/media/image78.wmf" ContentType="image/x-wmf"/>
  <Override PartName="/ppt/media/image3.png" ContentType="image/png"/>
  <Override PartName="/ppt/media/image54.wmf" ContentType="image/x-wmf"/>
  <Override PartName="/ppt/media/image84.jpeg" ContentType="image/jpeg"/>
  <Override PartName="/ppt/media/image23.jpeg" ContentType="image/jpeg"/>
  <Override PartName="/ppt/media/image4.png" ContentType="image/png"/>
  <Override PartName="/ppt/media/image6.png" ContentType="image/png"/>
  <Override PartName="/ppt/media/image21.jpeg" ContentType="image/jpeg"/>
  <Override PartName="/ppt/media/image143.wmf" ContentType="image/x-wmf"/>
  <Override PartName="/ppt/media/image127.png" ContentType="image/png"/>
  <Override PartName="/ppt/media/image29.jpeg" ContentType="image/jpeg"/>
  <Override PartName="/ppt/media/image68.jpeg" ContentType="image/jpeg"/>
  <Override PartName="/ppt/media/image157.png" ContentType="image/png"/>
  <Override PartName="/ppt/media/image72.wmf" ContentType="image/x-wmf"/>
  <Override PartName="/ppt/media/image31.jpeg" ContentType="image/jpeg"/>
  <Override PartName="/ppt/media/image33.jpeg" ContentType="image/jpeg"/>
  <Override PartName="/ppt/media/image162.png" ContentType="image/png"/>
  <Override PartName="/ppt/media/image36.jpeg" ContentType="image/jpeg"/>
  <Override PartName="/ppt/media/image8.png" ContentType="image/png"/>
  <Override PartName="/ppt/media/image83.wmf" ContentType="image/x-wmf"/>
  <Override PartName="/ppt/media/image101.wmf" ContentType="image/x-wmf"/>
  <Override PartName="/ppt/media/image22.wmf" ContentType="image/x-wmf"/>
  <Override PartName="/ppt/media/image85.gif" ContentType="image/gif"/>
  <Override PartName="/ppt/media/image139.wmf" ContentType="image/x-wmf"/>
  <Override PartName="/ppt/media/image86.wmf" ContentType="image/x-wmf"/>
  <Override PartName="/ppt/media/image104.wmf" ContentType="image/x-wmf"/>
  <Override PartName="/ppt/media/image26.jpeg" ContentType="image/jpeg"/>
  <Override PartName="/ppt/media/image87.jpeg" ContentType="image/jpeg"/>
  <Override PartName="/ppt/media/image88.tif" ContentType="image/tiff"/>
  <Override PartName="/ppt/media/image89.wmf" ContentType="image/x-wmf"/>
  <Override PartName="/ppt/media/image90.jpeg" ContentType="image/jpeg"/>
  <Override PartName="/ppt/media/image189.png" ContentType="image/png"/>
  <Override PartName="/ppt/media/image91.png" ContentType="image/png"/>
  <Override PartName="/ppt/media/image92.png" ContentType="image/png"/>
  <Override PartName="/ppt/media/image110.png" ContentType="image/png"/>
  <Override PartName="/ppt/media/image93.wmf" ContentType="image/x-wmf"/>
  <Override PartName="/ppt/media/image111.wmf" ContentType="image/x-wmf"/>
  <Override PartName="/ppt/media/image94.jpeg" ContentType="image/jpeg"/>
  <Override PartName="/ppt/media/image25.jpeg" ContentType="image/jpeg"/>
  <Override PartName="/ppt/media/image97.wmf" ContentType="image/x-wmf"/>
  <Override PartName="/ppt/media/image95.jpeg" ContentType="image/jpeg"/>
  <Override PartName="/ppt/media/image115.wmf" ContentType="image/x-wmf"/>
  <Override PartName="/ppt/media/image121.wmf" ContentType="image/x-wmf"/>
  <Override PartName="/ppt/media/image102.jpeg" ContentType="image/jpeg"/>
  <Override PartName="/ppt/media/image116.jpeg" ContentType="image/jpeg"/>
  <Override PartName="/ppt/media/image131.wmf" ContentType="image/x-wmf"/>
  <Override PartName="/ppt/media/image20.png" ContentType="image/png"/>
  <Override PartName="/ppt/media/image103.jpeg" ContentType="image/jpeg"/>
  <Override PartName="/ppt/media/image163.png" ContentType="image/png"/>
  <Override PartName="/ppt/media/image106.wmf" ContentType="image/x-wmf"/>
  <Override PartName="/ppt/media/image122.jpeg" ContentType="image/jpeg"/>
  <Override PartName="/ppt/media/image108.wmf" ContentType="image/x-wmf"/>
  <Override PartName="/ppt/media/image178.png" ContentType="image/png"/>
  <Override PartName="/ppt/media/image80.png" ContentType="image/png"/>
  <Override PartName="/ppt/media/image109.jpeg" ContentType="image/jpeg"/>
  <Override PartName="/ppt/media/image96.png" ContentType="image/png"/>
  <Override PartName="/ppt/media/image113.wmf" ContentType="image/x-wmf"/>
  <Override PartName="/ppt/media/image40.png" ContentType="image/png"/>
  <Override PartName="/ppt/media/image105.jpeg" ContentType="image/jpeg"/>
  <Override PartName="/ppt/media/image138.png" ContentType="image/png"/>
  <Override PartName="/ppt/media/image176.png" ContentType="image/png"/>
  <Override PartName="/ppt/media/image114.jpeg" ContentType="image/jpeg"/>
  <Override PartName="/ppt/media/image133.png" ContentType="image/png"/>
  <Override PartName="/ppt/media/image119.wmf" ContentType="image/x-wmf"/>
  <Override PartName="/ppt/media/image120.jpeg" ContentType="image/jpeg"/>
  <Override PartName="/ppt/media/image123.wmf" ContentType="image/x-wmf"/>
  <Override PartName="/ppt/media/image124.jpeg" ContentType="image/jpeg"/>
  <Override PartName="/ppt/media/image14.png" ContentType="image/png"/>
  <Override PartName="/ppt/media/image125.wmf" ContentType="image/x-wmf"/>
  <Override PartName="/ppt/media/image126.jpeg" ContentType="image/jpeg"/>
  <Override PartName="/ppt/media/image130.png" ContentType="image/png"/>
  <Override PartName="/ppt/media/image132.jpeg" ContentType="image/jpeg"/>
  <Override PartName="/ppt/media/image146.jpeg" ContentType="image/jpeg"/>
  <Override PartName="/ppt/media/image134.wmf" ContentType="image/x-wmf"/>
  <Override PartName="/ppt/media/image136.wmf" ContentType="image/x-wmf"/>
  <Override PartName="/ppt/media/image137.jpeg" ContentType="image/jpeg"/>
  <Override PartName="/ppt/media/image98.jpeg" ContentType="image/jpeg"/>
  <Override PartName="/ppt/media/image34.png" ContentType="image/png"/>
  <Override PartName="/ppt/media/image145.wmf" ContentType="image/x-wmf"/>
  <Override PartName="/ppt/media/image194.wmf" ContentType="image/x-wmf"/>
  <Override PartName="/ppt/media/image147.jpeg" ContentType="image/jpeg"/>
  <Override PartName="/ppt/media/image62.jpeg" ContentType="image/jpeg"/>
  <Override PartName="/ppt/media/image148.jpeg" ContentType="image/jpeg"/>
  <Override PartName="/ppt/media/image155.png" ContentType="image/png"/>
  <Override PartName="/ppt/media/image150.jpeg" ContentType="image/jpeg"/>
  <Override PartName="/ppt/media/image38.wmf" ContentType="image/x-wmf"/>
  <Override PartName="/ppt/media/image151.tif" ContentType="image/tiff"/>
  <Override PartName="/ppt/media/image152.jpeg" ContentType="image/jpeg"/>
  <Override PartName="/ppt/media/image154.tif" ContentType="image/tiff"/>
  <Override PartName="/ppt/media/image60.png" ContentType="image/png"/>
  <Override PartName="/ppt/media/image107.jpeg" ContentType="image/jpeg"/>
  <Override PartName="/ppt/media/image158.png" ContentType="image/png"/>
  <Override PartName="/ppt/media/image19.wmf" ContentType="image/x-wmf"/>
  <Override PartName="/ppt/media/image159.jpeg" ContentType="image/jpeg"/>
  <Override PartName="/ppt/media/image53.png" ContentType="image/png"/>
  <Override PartName="/ppt/media/image144.jpeg" ContentType="image/jpeg"/>
  <Override PartName="/ppt/media/image164.wmf" ContentType="image/x-wmf"/>
  <Override PartName="/ppt/media/image165.jpeg" ContentType="image/jpe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Lst>
  <p:sldSz cx="9144000" cy="6858000"/>
  <p:notesSz cx="9929812" cy="678973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533520" y="764280"/>
            <a:ext cx="6704640" cy="3771360"/>
          </a:xfrm>
          <a:prstGeom prst="rect">
            <a:avLst/>
          </a:prstGeom>
        </p:spPr>
        <p:txBody>
          <a:bodyPr lIns="0" rIns="0" tIns="0" bIns="0" anchor="ctr"/>
          <a:p>
            <a:pPr algn="ctr"/>
            <a:r>
              <a:rPr b="0" lang="fr-FR" sz="4400" spc="-1" strike="noStrike">
                <a:latin typeface="Arial"/>
              </a:rPr>
              <a:t>Click to move the slide</a:t>
            </a:r>
            <a:endParaRPr b="0" lang="fr-FR" sz="4400" spc="-1" strike="noStrike">
              <a:latin typeface="Arial"/>
            </a:endParaRPr>
          </a:p>
        </p:txBody>
      </p:sp>
      <p:sp>
        <p:nvSpPr>
          <p:cNvPr id="314" name="PlaceHolder 2"/>
          <p:cNvSpPr>
            <a:spLocks noGrp="1"/>
          </p:cNvSpPr>
          <p:nvPr>
            <p:ph type="body"/>
          </p:nvPr>
        </p:nvSpPr>
        <p:spPr>
          <a:xfrm>
            <a:off x="777240" y="4777560"/>
            <a:ext cx="6217560" cy="4525920"/>
          </a:xfrm>
          <a:prstGeom prst="rect">
            <a:avLst/>
          </a:prstGeom>
        </p:spPr>
        <p:txBody>
          <a:bodyPr lIns="0" rIns="0" tIns="0" bIns="0"/>
          <a:p>
            <a:r>
              <a:rPr b="0" lang="fr-FR" sz="2000" spc="-1" strike="noStrike">
                <a:latin typeface="Arial"/>
              </a:rPr>
              <a:t>Click to edit the notes format</a:t>
            </a:r>
            <a:endParaRPr b="0" lang="fr-FR" sz="2000" spc="-1" strike="noStrike">
              <a:latin typeface="Arial"/>
            </a:endParaRPr>
          </a:p>
        </p:txBody>
      </p:sp>
      <p:sp>
        <p:nvSpPr>
          <p:cNvPr id="315" name="PlaceHolder 3"/>
          <p:cNvSpPr>
            <a:spLocks noGrp="1"/>
          </p:cNvSpPr>
          <p:nvPr>
            <p:ph type="hdr"/>
          </p:nvPr>
        </p:nvSpPr>
        <p:spPr>
          <a:xfrm>
            <a:off x="0" y="0"/>
            <a:ext cx="3372840" cy="502560"/>
          </a:xfrm>
          <a:prstGeom prst="rect">
            <a:avLst/>
          </a:prstGeom>
        </p:spPr>
        <p:txBody>
          <a:bodyPr lIns="0" rIns="0" tIns="0" bIns="0"/>
          <a:p>
            <a:r>
              <a:rPr b="0" lang="fr-FR" sz="1400" spc="-1" strike="noStrike">
                <a:latin typeface="Times New Roman"/>
              </a:rPr>
              <a:t>&lt;header&gt;</a:t>
            </a:r>
            <a:endParaRPr b="0" lang="fr-FR" sz="1400" spc="-1" strike="noStrike">
              <a:latin typeface="Times New Roman"/>
            </a:endParaRPr>
          </a:p>
        </p:txBody>
      </p:sp>
      <p:sp>
        <p:nvSpPr>
          <p:cNvPr id="316" name="PlaceHolder 4"/>
          <p:cNvSpPr>
            <a:spLocks noGrp="1"/>
          </p:cNvSpPr>
          <p:nvPr>
            <p:ph type="dt"/>
          </p:nvPr>
        </p:nvSpPr>
        <p:spPr>
          <a:xfrm>
            <a:off x="4399200" y="0"/>
            <a:ext cx="3372840" cy="502560"/>
          </a:xfrm>
          <a:prstGeom prst="rect">
            <a:avLst/>
          </a:prstGeom>
        </p:spPr>
        <p:txBody>
          <a:bodyPr lIns="0" rIns="0" tIns="0" bIns="0"/>
          <a:p>
            <a:pPr algn="r"/>
            <a:r>
              <a:rPr b="0" lang="fr-FR" sz="1400" spc="-1" strike="noStrike">
                <a:latin typeface="Times New Roman"/>
              </a:rPr>
              <a:t>&lt;date/time&gt;</a:t>
            </a:r>
            <a:endParaRPr b="0" lang="fr-FR" sz="1400" spc="-1" strike="noStrike">
              <a:latin typeface="Times New Roman"/>
            </a:endParaRPr>
          </a:p>
        </p:txBody>
      </p:sp>
      <p:sp>
        <p:nvSpPr>
          <p:cNvPr id="317" name="PlaceHolder 5"/>
          <p:cNvSpPr>
            <a:spLocks noGrp="1"/>
          </p:cNvSpPr>
          <p:nvPr>
            <p:ph type="ftr"/>
          </p:nvPr>
        </p:nvSpPr>
        <p:spPr>
          <a:xfrm>
            <a:off x="0" y="9555480"/>
            <a:ext cx="3372840" cy="502560"/>
          </a:xfrm>
          <a:prstGeom prst="rect">
            <a:avLst/>
          </a:prstGeom>
        </p:spPr>
        <p:txBody>
          <a:bodyPr lIns="0" rIns="0" tIns="0" bIns="0" anchor="b"/>
          <a:p>
            <a:r>
              <a:rPr b="0" lang="fr-FR" sz="1400" spc="-1" strike="noStrike">
                <a:latin typeface="Times New Roman"/>
              </a:rPr>
              <a:t>&lt;footer&gt;</a:t>
            </a:r>
            <a:endParaRPr b="0" lang="fr-FR" sz="1400" spc="-1" strike="noStrike">
              <a:latin typeface="Times New Roman"/>
            </a:endParaRPr>
          </a:p>
        </p:txBody>
      </p:sp>
      <p:sp>
        <p:nvSpPr>
          <p:cNvPr id="318" name="PlaceHolder 6"/>
          <p:cNvSpPr>
            <a:spLocks noGrp="1"/>
          </p:cNvSpPr>
          <p:nvPr>
            <p:ph type="sldNum"/>
          </p:nvPr>
        </p:nvSpPr>
        <p:spPr>
          <a:xfrm>
            <a:off x="4399200" y="9555480"/>
            <a:ext cx="3372840" cy="502560"/>
          </a:xfrm>
          <a:prstGeom prst="rect">
            <a:avLst/>
          </a:prstGeom>
        </p:spPr>
        <p:txBody>
          <a:bodyPr lIns="0" rIns="0" tIns="0" bIns="0" anchor="b"/>
          <a:p>
            <a:pPr algn="r"/>
            <a:fld id="{81E639BF-5C25-4DE4-B5DF-B253E042F96B}" type="slidenum">
              <a:rPr b="0" lang="fr-FR" sz="1400" spc="-1" strike="noStrike">
                <a:latin typeface="Times New Roman"/>
              </a:rPr>
              <a:t>&lt;number&gt;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sldImg"/>
          </p:nvPr>
        </p:nvSpPr>
        <p:spPr>
          <a:xfrm>
            <a:off x="3267000" y="509760"/>
            <a:ext cx="3393360" cy="2544120"/>
          </a:xfrm>
          <a:prstGeom prst="rect">
            <a:avLst/>
          </a:prstGeom>
        </p:spPr>
      </p:sp>
      <p:sp>
        <p:nvSpPr>
          <p:cNvPr id="848" name="PlaceHolder 2"/>
          <p:cNvSpPr>
            <a:spLocks noGrp="1"/>
          </p:cNvSpPr>
          <p:nvPr>
            <p:ph type="body"/>
          </p:nvPr>
        </p:nvSpPr>
        <p:spPr>
          <a:xfrm>
            <a:off x="993600" y="3224880"/>
            <a:ext cx="7940160" cy="3053520"/>
          </a:xfrm>
          <a:prstGeom prst="rect">
            <a:avLst/>
          </a:prstGeom>
        </p:spPr>
        <p:txBody>
          <a:bodyPr lIns="0" rIns="0" tIns="0" bIns="0"/>
          <a:p>
            <a:endParaRPr b="0" lang="fr-FR" sz="2000" spc="-1" strike="noStrike">
              <a:latin typeface="Arial"/>
            </a:endParaRPr>
          </a:p>
        </p:txBody>
      </p:sp>
      <p:sp>
        <p:nvSpPr>
          <p:cNvPr id="849" name="CustomShape 3"/>
          <p:cNvSpPr/>
          <p:nvPr/>
        </p:nvSpPr>
        <p:spPr>
          <a:xfrm>
            <a:off x="5625360" y="6449040"/>
            <a:ext cx="4299840" cy="337680"/>
          </a:xfrm>
          <a:prstGeom prst="rect">
            <a:avLst/>
          </a:prstGeom>
          <a:noFill/>
          <a:ln>
            <a:noFill/>
          </a:ln>
        </p:spPr>
        <p:style>
          <a:lnRef idx="0"/>
          <a:fillRef idx="0"/>
          <a:effectRef idx="0"/>
          <a:fontRef idx="minor"/>
        </p:style>
        <p:txBody>
          <a:bodyPr lIns="90000" rIns="90000" tIns="45000" bIns="45000" anchor="b"/>
          <a:p>
            <a:pPr algn="r">
              <a:lnSpc>
                <a:spcPct val="100000"/>
              </a:lnSpc>
            </a:pPr>
            <a:fld id="{D0F8FDB7-DA8A-4192-9634-33A1473B8B64}" type="slidenum">
              <a:rPr b="0" lang="fr-FR" sz="1200" spc="-1" strike="noStrike">
                <a:solidFill>
                  <a:srgbClr val="000000"/>
                </a:solidFill>
                <a:latin typeface="Arial"/>
                <a:ea typeface="ＭＳ Ｐゴシック"/>
              </a:rPr>
              <a:t>&lt;number&gt;</a:t>
            </a:fld>
            <a:endParaRPr b="0" lang="fr-FR"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sldImg"/>
          </p:nvPr>
        </p:nvSpPr>
        <p:spPr>
          <a:xfrm>
            <a:off x="3267000" y="509760"/>
            <a:ext cx="3393360" cy="2544120"/>
          </a:xfrm>
          <a:prstGeom prst="rect">
            <a:avLst/>
          </a:prstGeom>
        </p:spPr>
      </p:sp>
      <p:sp>
        <p:nvSpPr>
          <p:cNvPr id="854" name="PlaceHolder 2"/>
          <p:cNvSpPr>
            <a:spLocks noGrp="1"/>
          </p:cNvSpPr>
          <p:nvPr>
            <p:ph type="body"/>
          </p:nvPr>
        </p:nvSpPr>
        <p:spPr>
          <a:xfrm>
            <a:off x="993600" y="3224880"/>
            <a:ext cx="7940160" cy="3053520"/>
          </a:xfrm>
          <a:prstGeom prst="rect">
            <a:avLst/>
          </a:prstGeom>
        </p:spPr>
        <p:txBody>
          <a:bodyPr lIns="0" rIns="0" tIns="0" bIns="0"/>
          <a:p>
            <a:endParaRPr b="0" lang="fr-FR" sz="2000" spc="-1" strike="noStrike">
              <a:latin typeface="Arial"/>
            </a:endParaRPr>
          </a:p>
        </p:txBody>
      </p:sp>
      <p:sp>
        <p:nvSpPr>
          <p:cNvPr id="855" name="CustomShape 3"/>
          <p:cNvSpPr/>
          <p:nvPr/>
        </p:nvSpPr>
        <p:spPr>
          <a:xfrm>
            <a:off x="5625360" y="6449040"/>
            <a:ext cx="4299840" cy="337680"/>
          </a:xfrm>
          <a:prstGeom prst="rect">
            <a:avLst/>
          </a:prstGeom>
          <a:noFill/>
          <a:ln>
            <a:noFill/>
          </a:ln>
        </p:spPr>
        <p:style>
          <a:lnRef idx="0"/>
          <a:fillRef idx="0"/>
          <a:effectRef idx="0"/>
          <a:fontRef idx="minor"/>
        </p:style>
        <p:txBody>
          <a:bodyPr lIns="90000" rIns="90000" tIns="45000" bIns="45000" anchor="b"/>
          <a:p>
            <a:pPr algn="r">
              <a:lnSpc>
                <a:spcPct val="100000"/>
              </a:lnSpc>
            </a:pPr>
            <a:fld id="{6B3CF7B3-AC14-4602-B2EA-4D91304817DE}" type="slidenum">
              <a:rPr b="0" lang="fr-FR" sz="1200" spc="-1" strike="noStrike">
                <a:solidFill>
                  <a:srgbClr val="000000"/>
                </a:solidFill>
                <a:latin typeface="Arial"/>
                <a:ea typeface="ＭＳ Ｐゴシック"/>
              </a:rPr>
              <a:t>&lt;number&gt;</a:t>
            </a:fld>
            <a:endParaRPr b="0" lang="fr-FR"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sldImg"/>
          </p:nvPr>
        </p:nvSpPr>
        <p:spPr>
          <a:xfrm>
            <a:off x="3267000" y="509760"/>
            <a:ext cx="3393360" cy="2544120"/>
          </a:xfrm>
          <a:prstGeom prst="rect">
            <a:avLst/>
          </a:prstGeom>
        </p:spPr>
      </p:sp>
      <p:sp>
        <p:nvSpPr>
          <p:cNvPr id="857" name="PlaceHolder 2"/>
          <p:cNvSpPr>
            <a:spLocks noGrp="1"/>
          </p:cNvSpPr>
          <p:nvPr>
            <p:ph type="body"/>
          </p:nvPr>
        </p:nvSpPr>
        <p:spPr>
          <a:xfrm>
            <a:off x="993600" y="3224880"/>
            <a:ext cx="7940160" cy="3053520"/>
          </a:xfrm>
          <a:prstGeom prst="rect">
            <a:avLst/>
          </a:prstGeom>
        </p:spPr>
        <p:txBody>
          <a:bodyPr lIns="0" rIns="0" tIns="0" bIns="0"/>
          <a:p>
            <a:endParaRPr b="0" lang="fr-FR" sz="2000" spc="-1" strike="noStrike">
              <a:latin typeface="Arial"/>
            </a:endParaRPr>
          </a:p>
        </p:txBody>
      </p:sp>
      <p:sp>
        <p:nvSpPr>
          <p:cNvPr id="858" name="CustomShape 3"/>
          <p:cNvSpPr/>
          <p:nvPr/>
        </p:nvSpPr>
        <p:spPr>
          <a:xfrm>
            <a:off x="5625360" y="6449040"/>
            <a:ext cx="4299840" cy="337680"/>
          </a:xfrm>
          <a:prstGeom prst="rect">
            <a:avLst/>
          </a:prstGeom>
          <a:noFill/>
          <a:ln>
            <a:noFill/>
          </a:ln>
        </p:spPr>
        <p:style>
          <a:lnRef idx="0"/>
          <a:fillRef idx="0"/>
          <a:effectRef idx="0"/>
          <a:fontRef idx="minor"/>
        </p:style>
        <p:txBody>
          <a:bodyPr lIns="90000" rIns="90000" tIns="45000" bIns="45000" anchor="b"/>
          <a:p>
            <a:pPr algn="r">
              <a:lnSpc>
                <a:spcPct val="100000"/>
              </a:lnSpc>
            </a:pPr>
            <a:fld id="{4DF907E2-EA22-4A53-863F-EB3AAD8E1388}" type="slidenum">
              <a:rPr b="0" lang="fr-FR" sz="1200" spc="-1" strike="noStrike">
                <a:solidFill>
                  <a:srgbClr val="000000"/>
                </a:solidFill>
                <a:latin typeface="Arial"/>
                <a:ea typeface="ＭＳ Ｐゴシック"/>
              </a:rPr>
              <a:t>&lt;number&gt;</a:t>
            </a:fld>
            <a:endParaRPr b="0" lang="fr-FR"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sldImg"/>
          </p:nvPr>
        </p:nvSpPr>
        <p:spPr>
          <a:xfrm>
            <a:off x="3267000" y="509760"/>
            <a:ext cx="3393360" cy="2544120"/>
          </a:xfrm>
          <a:prstGeom prst="rect">
            <a:avLst/>
          </a:prstGeom>
        </p:spPr>
      </p:sp>
      <p:sp>
        <p:nvSpPr>
          <p:cNvPr id="860" name="PlaceHolder 2"/>
          <p:cNvSpPr>
            <a:spLocks noGrp="1"/>
          </p:cNvSpPr>
          <p:nvPr>
            <p:ph type="body"/>
          </p:nvPr>
        </p:nvSpPr>
        <p:spPr>
          <a:xfrm>
            <a:off x="993600" y="3224880"/>
            <a:ext cx="7940160" cy="3053520"/>
          </a:xfrm>
          <a:prstGeom prst="rect">
            <a:avLst/>
          </a:prstGeom>
        </p:spPr>
        <p:txBody>
          <a:bodyPr lIns="0" rIns="0" tIns="0" bIns="0"/>
          <a:p>
            <a:endParaRPr b="0" lang="fr-FR" sz="2000" spc="-1" strike="noStrike">
              <a:latin typeface="Arial"/>
            </a:endParaRPr>
          </a:p>
        </p:txBody>
      </p:sp>
      <p:sp>
        <p:nvSpPr>
          <p:cNvPr id="861" name="CustomShape 3"/>
          <p:cNvSpPr/>
          <p:nvPr/>
        </p:nvSpPr>
        <p:spPr>
          <a:xfrm>
            <a:off x="5625360" y="6449040"/>
            <a:ext cx="4299840" cy="337680"/>
          </a:xfrm>
          <a:prstGeom prst="rect">
            <a:avLst/>
          </a:prstGeom>
          <a:noFill/>
          <a:ln>
            <a:noFill/>
          </a:ln>
        </p:spPr>
        <p:style>
          <a:lnRef idx="0"/>
          <a:fillRef idx="0"/>
          <a:effectRef idx="0"/>
          <a:fontRef idx="minor"/>
        </p:style>
        <p:txBody>
          <a:bodyPr lIns="90000" rIns="90000" tIns="45000" bIns="45000" anchor="b"/>
          <a:p>
            <a:pPr algn="r">
              <a:lnSpc>
                <a:spcPct val="100000"/>
              </a:lnSpc>
            </a:pPr>
            <a:fld id="{62302F88-C3CA-4D59-8484-E3B95322ECEA}" type="slidenum">
              <a:rPr b="0" lang="fr-FR" sz="1200" spc="-1" strike="noStrike">
                <a:solidFill>
                  <a:srgbClr val="000000"/>
                </a:solidFill>
                <a:latin typeface="Arial"/>
                <a:ea typeface="ＭＳ Ｐゴシック"/>
              </a:rPr>
              <a:t>&lt;number&gt;</a:t>
            </a:fld>
            <a:endParaRPr b="0" lang="fr-FR"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3267000" y="509760"/>
            <a:ext cx="3393360" cy="2544120"/>
          </a:xfrm>
          <a:prstGeom prst="rect">
            <a:avLst/>
          </a:prstGeom>
        </p:spPr>
      </p:sp>
      <p:sp>
        <p:nvSpPr>
          <p:cNvPr id="863" name="PlaceHolder 2"/>
          <p:cNvSpPr>
            <a:spLocks noGrp="1"/>
          </p:cNvSpPr>
          <p:nvPr>
            <p:ph type="body"/>
          </p:nvPr>
        </p:nvSpPr>
        <p:spPr>
          <a:xfrm>
            <a:off x="993600" y="3224880"/>
            <a:ext cx="7940160" cy="3053520"/>
          </a:xfrm>
          <a:prstGeom prst="rect">
            <a:avLst/>
          </a:prstGeom>
        </p:spPr>
        <p:txBody>
          <a:bodyPr lIns="0" rIns="0" tIns="0" bIns="0"/>
          <a:p>
            <a:endParaRPr b="0" lang="fr-FR" sz="2000" spc="-1" strike="noStrike">
              <a:latin typeface="Arial"/>
            </a:endParaRPr>
          </a:p>
        </p:txBody>
      </p:sp>
      <p:sp>
        <p:nvSpPr>
          <p:cNvPr id="864" name="CustomShape 3"/>
          <p:cNvSpPr/>
          <p:nvPr/>
        </p:nvSpPr>
        <p:spPr>
          <a:xfrm>
            <a:off x="5625360" y="6449040"/>
            <a:ext cx="4299840" cy="337680"/>
          </a:xfrm>
          <a:prstGeom prst="rect">
            <a:avLst/>
          </a:prstGeom>
          <a:noFill/>
          <a:ln>
            <a:noFill/>
          </a:ln>
        </p:spPr>
        <p:style>
          <a:lnRef idx="0"/>
          <a:fillRef idx="0"/>
          <a:effectRef idx="0"/>
          <a:fontRef idx="minor"/>
        </p:style>
        <p:txBody>
          <a:bodyPr lIns="90000" rIns="90000" tIns="45000" bIns="45000" anchor="b"/>
          <a:p>
            <a:pPr algn="r">
              <a:lnSpc>
                <a:spcPct val="100000"/>
              </a:lnSpc>
            </a:pPr>
            <a:fld id="{637AC34D-DE7E-457F-A7D5-62A8585C9E0D}" type="slidenum">
              <a:rPr b="0" lang="fr-FR" sz="1200" spc="-1" strike="noStrike">
                <a:solidFill>
                  <a:srgbClr val="000000"/>
                </a:solidFill>
                <a:latin typeface="Arial"/>
                <a:ea typeface="ＭＳ Ｐゴシック"/>
              </a:rPr>
              <a:t>&lt;number&gt;</a:t>
            </a:fld>
            <a:endParaRPr b="0" lang="fr-FR"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sldImg"/>
          </p:nvPr>
        </p:nvSpPr>
        <p:spPr>
          <a:xfrm>
            <a:off x="3267000" y="509760"/>
            <a:ext cx="3393360" cy="2544120"/>
          </a:xfrm>
          <a:prstGeom prst="rect">
            <a:avLst/>
          </a:prstGeom>
        </p:spPr>
      </p:sp>
      <p:sp>
        <p:nvSpPr>
          <p:cNvPr id="866" name="PlaceHolder 2"/>
          <p:cNvSpPr>
            <a:spLocks noGrp="1"/>
          </p:cNvSpPr>
          <p:nvPr>
            <p:ph type="body"/>
          </p:nvPr>
        </p:nvSpPr>
        <p:spPr>
          <a:xfrm>
            <a:off x="993600" y="3224880"/>
            <a:ext cx="7940160" cy="3053520"/>
          </a:xfrm>
          <a:prstGeom prst="rect">
            <a:avLst/>
          </a:prstGeom>
        </p:spPr>
        <p:txBody>
          <a:bodyPr lIns="0" rIns="0" tIns="0" bIns="0"/>
          <a:p>
            <a:endParaRPr b="0" lang="fr-FR" sz="2000" spc="-1" strike="noStrike">
              <a:latin typeface="Arial"/>
            </a:endParaRPr>
          </a:p>
        </p:txBody>
      </p:sp>
      <p:sp>
        <p:nvSpPr>
          <p:cNvPr id="867" name="CustomShape 3"/>
          <p:cNvSpPr/>
          <p:nvPr/>
        </p:nvSpPr>
        <p:spPr>
          <a:xfrm>
            <a:off x="5625360" y="6449040"/>
            <a:ext cx="4299840" cy="337680"/>
          </a:xfrm>
          <a:prstGeom prst="rect">
            <a:avLst/>
          </a:prstGeom>
          <a:noFill/>
          <a:ln>
            <a:noFill/>
          </a:ln>
        </p:spPr>
        <p:style>
          <a:lnRef idx="0"/>
          <a:fillRef idx="0"/>
          <a:effectRef idx="0"/>
          <a:fontRef idx="minor"/>
        </p:style>
        <p:txBody>
          <a:bodyPr lIns="90000" rIns="90000" tIns="45000" bIns="45000" anchor="b"/>
          <a:p>
            <a:pPr algn="r">
              <a:lnSpc>
                <a:spcPct val="100000"/>
              </a:lnSpc>
            </a:pPr>
            <a:fld id="{D3055541-F30B-4665-A964-E3E495926EF7}" type="slidenum">
              <a:rPr b="0" lang="fr-FR" sz="1200" spc="-1" strike="noStrike">
                <a:solidFill>
                  <a:srgbClr val="000000"/>
                </a:solidFill>
                <a:latin typeface="Arial"/>
                <a:ea typeface="ＭＳ Ｐゴシック"/>
              </a:rPr>
              <a:t>&lt;number&gt;</a:t>
            </a:fld>
            <a:endParaRPr b="0" lang="fr-FR"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3267000" y="509760"/>
            <a:ext cx="3393360" cy="2544120"/>
          </a:xfrm>
          <a:prstGeom prst="rect">
            <a:avLst/>
          </a:prstGeom>
        </p:spPr>
      </p:sp>
      <p:sp>
        <p:nvSpPr>
          <p:cNvPr id="851" name="PlaceHolder 2"/>
          <p:cNvSpPr>
            <a:spLocks noGrp="1"/>
          </p:cNvSpPr>
          <p:nvPr>
            <p:ph type="body"/>
          </p:nvPr>
        </p:nvSpPr>
        <p:spPr>
          <a:xfrm>
            <a:off x="993600" y="3224880"/>
            <a:ext cx="7940160" cy="3053520"/>
          </a:xfrm>
          <a:prstGeom prst="rect">
            <a:avLst/>
          </a:prstGeom>
        </p:spPr>
        <p:txBody>
          <a:bodyPr lIns="0" rIns="0" tIns="0" bIns="0"/>
          <a:p>
            <a:pPr marL="216000" indent="-214200">
              <a:lnSpc>
                <a:spcPct val="100000"/>
              </a:lnSpc>
            </a:pPr>
            <a:r>
              <a:rPr b="0" lang="fr-FR" sz="2000" spc="-1" strike="noStrike">
                <a:latin typeface="Arial"/>
              </a:rPr>
              <a:t>Oldie but goodie</a:t>
            </a:r>
            <a:endParaRPr b="0" lang="fr-FR" sz="2000" spc="-1" strike="noStrike">
              <a:latin typeface="Arial"/>
            </a:endParaRPr>
          </a:p>
        </p:txBody>
      </p:sp>
      <p:sp>
        <p:nvSpPr>
          <p:cNvPr id="852" name="CustomShape 3"/>
          <p:cNvSpPr/>
          <p:nvPr/>
        </p:nvSpPr>
        <p:spPr>
          <a:xfrm>
            <a:off x="5625360" y="6449040"/>
            <a:ext cx="4299840" cy="337680"/>
          </a:xfrm>
          <a:prstGeom prst="rect">
            <a:avLst/>
          </a:prstGeom>
          <a:noFill/>
          <a:ln>
            <a:noFill/>
          </a:ln>
        </p:spPr>
        <p:style>
          <a:lnRef idx="0"/>
          <a:fillRef idx="0"/>
          <a:effectRef idx="0"/>
          <a:fontRef idx="minor"/>
        </p:style>
        <p:txBody>
          <a:bodyPr lIns="90000" rIns="90000" tIns="45000" bIns="45000" anchor="b"/>
          <a:p>
            <a:pPr algn="r">
              <a:lnSpc>
                <a:spcPct val="100000"/>
              </a:lnSpc>
            </a:pPr>
            <a:fld id="{F683FAC1-8C77-4238-8F45-A31E207D1D66}" type="slidenum">
              <a:rPr b="0" lang="fr-FR" sz="1200" spc="-1" strike="noStrike">
                <a:solidFill>
                  <a:srgbClr val="000000"/>
                </a:solidFill>
                <a:latin typeface="Arial"/>
                <a:ea typeface="ＭＳ Ｐゴシック"/>
              </a:rPr>
              <a:t>&lt;number&gt;</a:t>
            </a:fld>
            <a:endParaRPr b="0" lang="fr-FR"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sldImg"/>
          </p:nvPr>
        </p:nvSpPr>
        <p:spPr>
          <a:xfrm>
            <a:off x="3267000" y="509760"/>
            <a:ext cx="3393360" cy="2544120"/>
          </a:xfrm>
          <a:prstGeom prst="rect">
            <a:avLst/>
          </a:prstGeom>
        </p:spPr>
      </p:sp>
      <p:sp>
        <p:nvSpPr>
          <p:cNvPr id="869" name="PlaceHolder 2"/>
          <p:cNvSpPr>
            <a:spLocks noGrp="1"/>
          </p:cNvSpPr>
          <p:nvPr>
            <p:ph type="body"/>
          </p:nvPr>
        </p:nvSpPr>
        <p:spPr>
          <a:xfrm>
            <a:off x="993600" y="3224880"/>
            <a:ext cx="7940160" cy="3053520"/>
          </a:xfrm>
          <a:prstGeom prst="rect">
            <a:avLst/>
          </a:prstGeom>
        </p:spPr>
        <p:txBody>
          <a:bodyPr lIns="0" rIns="0" tIns="0" bIns="0"/>
          <a:p>
            <a:endParaRPr b="0" lang="fr-FR" sz="2000" spc="-1" strike="noStrike">
              <a:latin typeface="Arial"/>
            </a:endParaRPr>
          </a:p>
        </p:txBody>
      </p:sp>
      <p:sp>
        <p:nvSpPr>
          <p:cNvPr id="870" name="CustomShape 3"/>
          <p:cNvSpPr/>
          <p:nvPr/>
        </p:nvSpPr>
        <p:spPr>
          <a:xfrm>
            <a:off x="5625360" y="6449040"/>
            <a:ext cx="4299840" cy="337680"/>
          </a:xfrm>
          <a:prstGeom prst="rect">
            <a:avLst/>
          </a:prstGeom>
          <a:noFill/>
          <a:ln>
            <a:noFill/>
          </a:ln>
        </p:spPr>
        <p:style>
          <a:lnRef idx="0"/>
          <a:fillRef idx="0"/>
          <a:effectRef idx="0"/>
          <a:fontRef idx="minor"/>
        </p:style>
        <p:txBody>
          <a:bodyPr lIns="90000" rIns="90000" tIns="45000" bIns="45000" anchor="b"/>
          <a:p>
            <a:pPr algn="r">
              <a:lnSpc>
                <a:spcPct val="100000"/>
              </a:lnSpc>
            </a:pPr>
            <a:fld id="{5606AD8E-EF1D-4980-A250-068A93A29FA8}" type="slidenum">
              <a:rPr b="0" lang="fr-FR" sz="1200" spc="-1" strike="noStrike">
                <a:solidFill>
                  <a:srgbClr val="000000"/>
                </a:solidFill>
                <a:latin typeface="Arial"/>
                <a:ea typeface="ＭＳ Ｐゴシック"/>
              </a:rPr>
              <a:t>&lt;number&gt;</a:t>
            </a:fld>
            <a:endParaRPr b="0" lang="fr-FR"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sldImg"/>
          </p:nvPr>
        </p:nvSpPr>
        <p:spPr>
          <a:xfrm>
            <a:off x="912960" y="744480"/>
            <a:ext cx="4961880" cy="3722040"/>
          </a:xfrm>
          <a:prstGeom prst="rect">
            <a:avLst/>
          </a:prstGeom>
        </p:spPr>
      </p:sp>
      <p:sp>
        <p:nvSpPr>
          <p:cNvPr id="872" name="PlaceHolder 2"/>
          <p:cNvSpPr>
            <a:spLocks noGrp="1"/>
          </p:cNvSpPr>
          <p:nvPr>
            <p:ph type="body"/>
          </p:nvPr>
        </p:nvSpPr>
        <p:spPr>
          <a:xfrm>
            <a:off x="993600" y="3224880"/>
            <a:ext cx="7940160" cy="3053520"/>
          </a:xfrm>
          <a:prstGeom prst="rect">
            <a:avLst/>
          </a:prstGeom>
        </p:spPr>
        <p:txBody>
          <a:bodyPr lIns="0" rIns="0" tIns="0" bIns="0"/>
          <a:p>
            <a:pPr marL="216000" indent="-214200">
              <a:lnSpc>
                <a:spcPct val="100000"/>
              </a:lnSpc>
            </a:pPr>
            <a:endParaRPr b="0" lang="fr-FR" sz="2000" spc="-1" strike="noStrike">
              <a:latin typeface="Arial"/>
            </a:endParaRPr>
          </a:p>
          <a:p>
            <a:pPr marL="216000" indent="-214200">
              <a:lnSpc>
                <a:spcPct val="100000"/>
              </a:lnSpc>
            </a:pPr>
            <a:r>
              <a:rPr b="0" lang="fr-FR" sz="2000" spc="-1" strike="noStrike">
                <a:latin typeface="Arial"/>
              </a:rPr>
              <a:t>This piece of complex software integrates different perspectives from these stakeholders</a:t>
            </a:r>
            <a:endParaRPr b="0" lang="fr-FR" sz="2000" spc="-1" strike="noStrike">
              <a:latin typeface="Arial"/>
            </a:endParaRPr>
          </a:p>
          <a:p>
            <a:pPr marL="216000" indent="-214200">
              <a:lnSpc>
                <a:spcPct val="100000"/>
              </a:lnSpc>
            </a:pPr>
            <a:endParaRPr b="0" lang="fr-FR" sz="2000" spc="-1" strike="noStrike">
              <a:latin typeface="Arial"/>
            </a:endParaRPr>
          </a:p>
          <a:p>
            <a:pPr marL="216000" indent="-214200">
              <a:lnSpc>
                <a:spcPct val="100000"/>
              </a:lnSpc>
            </a:pPr>
            <a:r>
              <a:rPr b="0" lang="fr-FR" sz="2000" spc="-1" strike="noStrike">
                <a:latin typeface="Arial"/>
              </a:rPr>
              <a:t>Physics, communications, Pilots -&gt; HCI</a:t>
            </a:r>
            <a:endParaRPr b="0" lang="fr-FR" sz="2000" spc="-1" strike="noStrike">
              <a:latin typeface="Arial"/>
            </a:endParaRPr>
          </a:p>
          <a:p>
            <a:pPr marL="216000" indent="-214200">
              <a:lnSpc>
                <a:spcPct val="100000"/>
              </a:lnSpc>
            </a:pPr>
            <a:endParaRPr b="0" lang="fr-FR" sz="2000" spc="-1" strike="noStrike">
              <a:latin typeface="Arial"/>
            </a:endParaRPr>
          </a:p>
          <a:p>
            <a:pPr marL="216000" indent="-214200">
              <a:lnSpc>
                <a:spcPct val="100000"/>
              </a:lnSpc>
            </a:pPr>
            <a:endParaRPr b="0" lang="fr-FR" sz="2000" spc="-1" strike="noStrike">
              <a:latin typeface="Arial"/>
            </a:endParaRPr>
          </a:p>
        </p:txBody>
      </p:sp>
      <p:sp>
        <p:nvSpPr>
          <p:cNvPr id="873" name="CustomShape 3"/>
          <p:cNvSpPr/>
          <p:nvPr/>
        </p:nvSpPr>
        <p:spPr>
          <a:xfrm>
            <a:off x="5625360" y="6449040"/>
            <a:ext cx="4299840" cy="337680"/>
          </a:xfrm>
          <a:prstGeom prst="rect">
            <a:avLst/>
          </a:prstGeom>
          <a:noFill/>
          <a:ln>
            <a:noFill/>
          </a:ln>
        </p:spPr>
        <p:style>
          <a:lnRef idx="0"/>
          <a:fillRef idx="0"/>
          <a:effectRef idx="0"/>
          <a:fontRef idx="minor"/>
        </p:style>
        <p:txBody>
          <a:bodyPr lIns="90000" rIns="90000" tIns="45000" bIns="45000" anchor="b"/>
          <a:p>
            <a:pPr algn="r">
              <a:lnSpc>
                <a:spcPct val="100000"/>
              </a:lnSpc>
            </a:pPr>
            <a:fld id="{378879A2-68AE-49C4-9520-9F1C170EDFFA}" type="slidenum">
              <a:rPr b="0" lang="fr-FR" sz="1200" spc="-1" strike="noStrike">
                <a:solidFill>
                  <a:srgbClr val="000000"/>
                </a:solidFill>
                <a:latin typeface="Calibri"/>
                <a:ea typeface="ＭＳ Ｐゴシック"/>
              </a:rPr>
              <a:t>&lt;number&gt;</a:t>
            </a:fld>
            <a:endParaRPr b="0" lang="fr-FR"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sldImg"/>
          </p:nvPr>
        </p:nvSpPr>
        <p:spPr>
          <a:xfrm>
            <a:off x="912960" y="744480"/>
            <a:ext cx="4961880" cy="3722040"/>
          </a:xfrm>
          <a:prstGeom prst="rect">
            <a:avLst/>
          </a:prstGeom>
        </p:spPr>
      </p:sp>
      <p:sp>
        <p:nvSpPr>
          <p:cNvPr id="875" name="PlaceHolder 2"/>
          <p:cNvSpPr>
            <a:spLocks noGrp="1"/>
          </p:cNvSpPr>
          <p:nvPr>
            <p:ph type="body"/>
          </p:nvPr>
        </p:nvSpPr>
        <p:spPr>
          <a:xfrm>
            <a:off x="993600" y="3224880"/>
            <a:ext cx="7940160" cy="3053520"/>
          </a:xfrm>
          <a:prstGeom prst="rect">
            <a:avLst/>
          </a:prstGeom>
        </p:spPr>
        <p:txBody>
          <a:bodyPr lIns="0" rIns="0" tIns="0" bIns="0"/>
          <a:p>
            <a:pPr marL="216000" indent="-214200">
              <a:lnSpc>
                <a:spcPct val="100000"/>
              </a:lnSpc>
            </a:pPr>
            <a:r>
              <a:rPr b="0" lang="fr-FR" sz="2000" spc="-1" strike="noStrike">
                <a:latin typeface="Arial"/>
              </a:rPr>
              <a:t>Parler ici du positionnement avec la co-simulation</a:t>
            </a:r>
            <a:endParaRPr b="0" lang="fr-FR" sz="2000" spc="-1" strike="noStrike">
              <a:latin typeface="Arial"/>
            </a:endParaRPr>
          </a:p>
          <a:p>
            <a:pPr marL="216000" indent="-214200">
              <a:lnSpc>
                <a:spcPct val="100000"/>
              </a:lnSpc>
            </a:pPr>
            <a:endParaRPr b="0" lang="fr-FR" sz="2000" spc="-1" strike="noStrike">
              <a:latin typeface="Arial"/>
            </a:endParaRPr>
          </a:p>
        </p:txBody>
      </p:sp>
      <p:sp>
        <p:nvSpPr>
          <p:cNvPr id="876" name="CustomShape 3"/>
          <p:cNvSpPr/>
          <p:nvPr/>
        </p:nvSpPr>
        <p:spPr>
          <a:xfrm>
            <a:off x="5625360" y="6449040"/>
            <a:ext cx="4299840" cy="337680"/>
          </a:xfrm>
          <a:prstGeom prst="rect">
            <a:avLst/>
          </a:prstGeom>
          <a:noFill/>
          <a:ln>
            <a:noFill/>
          </a:ln>
        </p:spPr>
        <p:style>
          <a:lnRef idx="0"/>
          <a:fillRef idx="0"/>
          <a:effectRef idx="0"/>
          <a:fontRef idx="minor"/>
        </p:style>
        <p:txBody>
          <a:bodyPr lIns="90000" rIns="90000" tIns="45000" bIns="45000" anchor="b"/>
          <a:p>
            <a:pPr algn="r">
              <a:lnSpc>
                <a:spcPct val="100000"/>
              </a:lnSpc>
            </a:pPr>
            <a:fld id="{B812C673-C9C3-4BF0-8A4A-9F603B264F08}" type="slidenum">
              <a:rPr b="0" lang="fr-FR" sz="1200" spc="-1" strike="noStrike">
                <a:solidFill>
                  <a:srgbClr val="000000"/>
                </a:solidFill>
                <a:latin typeface="Calibri"/>
                <a:ea typeface="ＭＳ Ｐゴシック"/>
              </a:rPr>
              <a:t>&lt;number&gt;</a:t>
            </a:fld>
            <a:endParaRPr b="0" lang="fr-FR"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6"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7"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3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31"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32"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4"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5"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6"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7"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38"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39"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6"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4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49"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3"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4"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55"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5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59"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3"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5"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66"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6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70"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71"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3"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74"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75"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76"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77"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78"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7"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4"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9"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2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1"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2"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33"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3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37"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3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1"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3"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44"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4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48"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49"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51"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52"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53"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54"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55"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56"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6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63"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6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6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7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71"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72"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7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7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7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7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7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80"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82"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83"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8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8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87"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88"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90"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9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9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93"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9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95"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0"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2"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05"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7"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09"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10"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211"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13"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14"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15"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1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1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19"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6"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21"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22"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24"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2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26"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227"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29"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230"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231"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232"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233"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234"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41"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43"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44"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4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49"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250"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18"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0"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52"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5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54"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58"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60"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61"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63"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64"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65"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266"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68"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269"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270"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271"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272"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273"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7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80"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82"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8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4"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5"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8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8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289"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91"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292"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93"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9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97"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299"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300"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0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30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304"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305"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3600"/>
            <a:ext cx="8229240" cy="1144800"/>
          </a:xfrm>
          <a:prstGeom prst="rect">
            <a:avLst/>
          </a:prstGeom>
        </p:spPr>
        <p:txBody>
          <a:bodyPr lIns="0" rIns="0" tIns="0" bIns="0" anchor="ctr"/>
          <a:p>
            <a:pPr algn="ctr"/>
            <a:endParaRPr b="0" lang="fr-FR" sz="4400" spc="-1" strike="noStrike">
              <a:latin typeface="Arial"/>
            </a:endParaRPr>
          </a:p>
        </p:txBody>
      </p:sp>
      <p:sp>
        <p:nvSpPr>
          <p:cNvPr id="307"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08"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09"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10"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311"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312"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7.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9.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7" descr=""/>
          <p:cNvPicPr/>
          <p:nvPr/>
        </p:nvPicPr>
        <p:blipFill>
          <a:blip r:embed="rId2"/>
          <a:stretch/>
        </p:blipFill>
        <p:spPr>
          <a:xfrm>
            <a:off x="0" y="5778720"/>
            <a:ext cx="9141840" cy="1076760"/>
          </a:xfrm>
          <a:prstGeom prst="rect">
            <a:avLst/>
          </a:prstGeom>
          <a:ln w="9360">
            <a:noFill/>
          </a:ln>
        </p:spPr>
      </p:pic>
      <p:pic>
        <p:nvPicPr>
          <p:cNvPr id="1" name="Picture 7" descr=""/>
          <p:cNvPicPr/>
          <p:nvPr/>
        </p:nvPicPr>
        <p:blipFill>
          <a:blip r:embed="rId3"/>
          <a:stretch/>
        </p:blipFill>
        <p:spPr>
          <a:xfrm>
            <a:off x="0" y="0"/>
            <a:ext cx="9141840" cy="6855840"/>
          </a:xfrm>
          <a:prstGeom prst="rect">
            <a:avLst/>
          </a:prstGeom>
          <a:ln w="9360">
            <a:noFill/>
          </a:ln>
        </p:spPr>
      </p:pic>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Click </a:t>
            </a:r>
            <a:r>
              <a:rPr b="0" lang="fr-FR" sz="4400" spc="-1" strike="noStrike">
                <a:latin typeface="Arial"/>
              </a:rPr>
              <a:t>to </a:t>
            </a:r>
            <a:r>
              <a:rPr b="0" lang="fr-FR" sz="4400" spc="-1" strike="noStrike">
                <a:latin typeface="Arial"/>
              </a:rPr>
              <a:t>edit </a:t>
            </a:r>
            <a:r>
              <a:rPr b="0" lang="fr-FR" sz="4400" spc="-1" strike="noStrike">
                <a:latin typeface="Arial"/>
              </a:rPr>
              <a:t>the </a:t>
            </a:r>
            <a:r>
              <a:rPr b="0" lang="fr-FR" sz="4400" spc="-1" strike="noStrike">
                <a:latin typeface="Arial"/>
              </a:rPr>
              <a:t>title </a:t>
            </a:r>
            <a:r>
              <a:rPr b="0" lang="fr-FR" sz="4400" spc="-1" strike="noStrike">
                <a:latin typeface="Arial"/>
              </a:rPr>
              <a:t>text </a:t>
            </a:r>
            <a:r>
              <a:rPr b="0" lang="fr-FR" sz="4400" spc="-1" strike="noStrike">
                <a:latin typeface="Arial"/>
              </a:rPr>
              <a:t>form</a:t>
            </a:r>
            <a:r>
              <a:rPr b="0" lang="fr-FR" sz="4400" spc="-1" strike="noStrike">
                <a:latin typeface="Arial"/>
              </a:rPr>
              <a:t>at</a:t>
            </a:r>
            <a:endParaRPr b="0" lang="fr-FR" sz="4400" spc="-1" strike="noStrike">
              <a:latin typeface="Arial"/>
            </a:endParaRPr>
          </a:p>
        </p:txBody>
      </p:sp>
      <p:sp>
        <p:nvSpPr>
          <p:cNvPr id="3"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Picture 7" descr=""/>
          <p:cNvPicPr/>
          <p:nvPr/>
        </p:nvPicPr>
        <p:blipFill>
          <a:blip r:embed="rId2"/>
          <a:stretch/>
        </p:blipFill>
        <p:spPr>
          <a:xfrm>
            <a:off x="0" y="5778720"/>
            <a:ext cx="9141840" cy="1076760"/>
          </a:xfrm>
          <a:prstGeom prst="rect">
            <a:avLst/>
          </a:prstGeom>
          <a:ln w="9360">
            <a:noFill/>
          </a:ln>
        </p:spPr>
      </p:pic>
      <p:sp>
        <p:nvSpPr>
          <p:cNvPr id="41"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Click to edit the title text format</a:t>
            </a:r>
            <a:endParaRPr b="0" lang="fr-FR" sz="4400" spc="-1" strike="noStrike">
              <a:latin typeface="Arial"/>
            </a:endParaRPr>
          </a:p>
        </p:txBody>
      </p:sp>
      <p:sp>
        <p:nvSpPr>
          <p:cNvPr id="42"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9" name="Picture 7" descr=""/>
          <p:cNvPicPr/>
          <p:nvPr/>
        </p:nvPicPr>
        <p:blipFill>
          <a:blip r:embed="rId2"/>
          <a:stretch/>
        </p:blipFill>
        <p:spPr>
          <a:xfrm>
            <a:off x="0" y="5778720"/>
            <a:ext cx="9141840" cy="1076760"/>
          </a:xfrm>
          <a:prstGeom prst="rect">
            <a:avLst/>
          </a:prstGeom>
          <a:ln w="9360">
            <a:noFill/>
          </a:ln>
        </p:spPr>
      </p:pic>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Click to edit the title text format</a:t>
            </a:r>
            <a:endParaRPr b="0" lang="fr-FR"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8" name="Picture 7" descr=""/>
          <p:cNvPicPr/>
          <p:nvPr/>
        </p:nvPicPr>
        <p:blipFill>
          <a:blip r:embed="rId2"/>
          <a:stretch/>
        </p:blipFill>
        <p:spPr>
          <a:xfrm>
            <a:off x="0" y="5778720"/>
            <a:ext cx="9141840" cy="1076760"/>
          </a:xfrm>
          <a:prstGeom prst="rect">
            <a:avLst/>
          </a:prstGeom>
          <a:ln w="9360">
            <a:noFill/>
          </a:ln>
        </p:spPr>
      </p:pic>
      <p:sp>
        <p:nvSpPr>
          <p:cNvPr id="119" name="PlaceHolder 1"/>
          <p:cNvSpPr>
            <a:spLocks noGrp="1"/>
          </p:cNvSpPr>
          <p:nvPr>
            <p:ph type="title"/>
          </p:nvPr>
        </p:nvSpPr>
        <p:spPr>
          <a:xfrm>
            <a:off x="457200" y="273600"/>
            <a:ext cx="8228880" cy="1144440"/>
          </a:xfrm>
          <a:prstGeom prst="rect">
            <a:avLst/>
          </a:prstGeom>
        </p:spPr>
        <p:txBody>
          <a:bodyPr lIns="0" rIns="0" tIns="0" bIns="0" anchor="ctr"/>
          <a:p>
            <a:r>
              <a:rPr b="0" lang="fr-FR" sz="1800" spc="-1" strike="noStrike">
                <a:latin typeface="Arial"/>
              </a:rPr>
              <a:t>Click to edit the title text format</a:t>
            </a:r>
            <a:endParaRPr b="0" lang="fr-FR" sz="1800" spc="-1" strike="noStrike">
              <a:latin typeface="Arial"/>
            </a:endParaRPr>
          </a:p>
        </p:txBody>
      </p:sp>
      <p:sp>
        <p:nvSpPr>
          <p:cNvPr id="120"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7" name="Picture 7" descr=""/>
          <p:cNvPicPr/>
          <p:nvPr/>
        </p:nvPicPr>
        <p:blipFill>
          <a:blip r:embed="rId2"/>
          <a:stretch/>
        </p:blipFill>
        <p:spPr>
          <a:xfrm>
            <a:off x="0" y="5778720"/>
            <a:ext cx="9141840" cy="1076760"/>
          </a:xfrm>
          <a:prstGeom prst="rect">
            <a:avLst/>
          </a:prstGeom>
          <a:ln w="9360">
            <a:noFill/>
          </a:ln>
        </p:spPr>
      </p:pic>
      <p:sp>
        <p:nvSpPr>
          <p:cNvPr id="158"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Click to edit the title text format</a:t>
            </a:r>
            <a:endParaRPr b="0" lang="fr-FR" sz="4400" spc="-1" strike="noStrike">
              <a:latin typeface="Arial"/>
            </a:endParaRPr>
          </a:p>
        </p:txBody>
      </p:sp>
      <p:sp>
        <p:nvSpPr>
          <p:cNvPr id="15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6" name="Picture 2" descr=""/>
          <p:cNvPicPr/>
          <p:nvPr/>
        </p:nvPicPr>
        <p:blipFill>
          <a:blip r:embed="rId2"/>
          <a:stretch/>
        </p:blipFill>
        <p:spPr>
          <a:xfrm>
            <a:off x="0" y="5778360"/>
            <a:ext cx="9141840" cy="1077480"/>
          </a:xfrm>
          <a:prstGeom prst="rect">
            <a:avLst/>
          </a:prstGeom>
          <a:ln w="9360">
            <a:noFill/>
          </a:ln>
        </p:spPr>
      </p:pic>
      <p:sp>
        <p:nvSpPr>
          <p:cNvPr id="197"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Click to edit the title text format</a:t>
            </a:r>
            <a:endParaRPr b="0" lang="fr-FR" sz="4400" spc="-1" strike="noStrike">
              <a:latin typeface="Arial"/>
            </a:endParaRPr>
          </a:p>
        </p:txBody>
      </p:sp>
      <p:sp>
        <p:nvSpPr>
          <p:cNvPr id="198"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c4672"/>
        </a:solidFill>
      </p:bgPr>
    </p:bg>
    <p:spTree>
      <p:nvGrpSpPr>
        <p:cNvPr id="1" name=""/>
        <p:cNvGrpSpPr/>
        <p:nvPr/>
      </p:nvGrpSpPr>
      <p:grpSpPr>
        <a:xfrm>
          <a:off x="0" y="0"/>
          <a:ext cx="0" cy="0"/>
          <a:chOff x="0" y="0"/>
          <a:chExt cx="0" cy="0"/>
        </a:xfrm>
      </p:grpSpPr>
      <p:pic>
        <p:nvPicPr>
          <p:cNvPr id="235" name="Picture 7" descr=""/>
          <p:cNvPicPr/>
          <p:nvPr/>
        </p:nvPicPr>
        <p:blipFill>
          <a:blip r:embed="rId2"/>
          <a:stretch/>
        </p:blipFill>
        <p:spPr>
          <a:xfrm>
            <a:off x="0" y="5778720"/>
            <a:ext cx="9141840" cy="1076760"/>
          </a:xfrm>
          <a:prstGeom prst="rect">
            <a:avLst/>
          </a:prstGeom>
          <a:ln w="9360">
            <a:noFill/>
          </a:ln>
        </p:spPr>
      </p:pic>
      <p:sp>
        <p:nvSpPr>
          <p:cNvPr id="236"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Click to edit the title text format</a:t>
            </a:r>
            <a:endParaRPr b="0" lang="fr-FR" sz="4400" spc="-1" strike="noStrike">
              <a:latin typeface="Arial"/>
            </a:endParaRPr>
          </a:p>
        </p:txBody>
      </p:sp>
      <p:sp>
        <p:nvSpPr>
          <p:cNvPr id="23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74" name="Picture 7" descr=""/>
          <p:cNvPicPr/>
          <p:nvPr/>
        </p:nvPicPr>
        <p:blipFill>
          <a:blip r:embed="rId2"/>
          <a:stretch/>
        </p:blipFill>
        <p:spPr>
          <a:xfrm>
            <a:off x="0" y="5778720"/>
            <a:ext cx="9141840" cy="1076760"/>
          </a:xfrm>
          <a:prstGeom prst="rect">
            <a:avLst/>
          </a:prstGeom>
          <a:ln w="9360">
            <a:noFill/>
          </a:ln>
        </p:spPr>
      </p:pic>
      <p:sp>
        <p:nvSpPr>
          <p:cNvPr id="275" name="PlaceHolder 1"/>
          <p:cNvSpPr>
            <a:spLocks noGrp="1"/>
          </p:cNvSpPr>
          <p:nvPr>
            <p:ph type="title"/>
          </p:nvPr>
        </p:nvSpPr>
        <p:spPr>
          <a:xfrm>
            <a:off x="457200" y="273600"/>
            <a:ext cx="8229240" cy="1144800"/>
          </a:xfrm>
          <a:prstGeom prst="rect">
            <a:avLst/>
          </a:prstGeom>
        </p:spPr>
        <p:txBody>
          <a:bodyPr lIns="0" rIns="0" tIns="0" bIns="0" anchor="ctr"/>
          <a:p>
            <a:pPr algn="ctr"/>
            <a:r>
              <a:rPr b="0" lang="fr-FR" sz="4400" spc="-1" strike="noStrike">
                <a:latin typeface="Arial"/>
              </a:rPr>
              <a:t>Click to edit the title text format</a:t>
            </a:r>
            <a:endParaRPr b="0" lang="fr-FR" sz="4400" spc="-1" strike="noStrike">
              <a:latin typeface="Arial"/>
            </a:endParaRPr>
          </a:p>
        </p:txBody>
      </p:sp>
      <p:sp>
        <p:nvSpPr>
          <p:cNvPr id="276"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3200" spc="-1" strike="noStrike">
                <a:latin typeface="Arial"/>
              </a:rPr>
              <a:t>Click to edit the outline text format</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Outline Level</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Third Outline Level</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Fourth Outline Level</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Fifth Outline Level</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Sixth Outline Level</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Seventh Outline Level</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wmf"/><Relationship Id="rId3" Type="http://schemas.openxmlformats.org/officeDocument/2006/relationships/image" Target="../media/image36.jpe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wmf"/><Relationship Id="rId3" Type="http://schemas.openxmlformats.org/officeDocument/2006/relationships/image" Target="../media/image39.jpe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wmf"/><Relationship Id="rId6" Type="http://schemas.openxmlformats.org/officeDocument/2006/relationships/image" Target="../media/image45.jpeg"/><Relationship Id="rId7" Type="http://schemas.openxmlformats.org/officeDocument/2006/relationships/slideLayout" Target="../slideLayouts/slideLayout13.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wmf"/><Relationship Id="rId3" Type="http://schemas.openxmlformats.org/officeDocument/2006/relationships/image" Target="../media/image48.jpeg"/><Relationship Id="rId4" Type="http://schemas.openxmlformats.org/officeDocument/2006/relationships/slideLayout" Target="../slideLayouts/slideLayout13.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wmf"/><Relationship Id="rId7" Type="http://schemas.openxmlformats.org/officeDocument/2006/relationships/image" Target="../media/image55.jpeg"/><Relationship Id="rId8"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wmf"/><Relationship Id="rId4" Type="http://schemas.openxmlformats.org/officeDocument/2006/relationships/slideLayout" Target="../slideLayouts/slideLayout41.xml"/>
</Relationships>
</file>

<file path=ppt/slides/_rels/slide16.xml.rels><?xml version="1.0" encoding="UTF-8"?>
<Relationships xmlns="http://schemas.openxmlformats.org/package/2006/relationships"><Relationship Id="rId1" Type="http://schemas.openxmlformats.org/officeDocument/2006/relationships/image" Target="../media/image59.wmf"/><Relationship Id="rId2" Type="http://schemas.openxmlformats.org/officeDocument/2006/relationships/image" Target="../media/image60.png"/><Relationship Id="rId3" Type="http://schemas.openxmlformats.org/officeDocument/2006/relationships/image" Target="../media/image61.wmf"/><Relationship Id="rId4" Type="http://schemas.openxmlformats.org/officeDocument/2006/relationships/image" Target="../media/image62.jpeg"/><Relationship Id="rId5" Type="http://schemas.openxmlformats.org/officeDocument/2006/relationships/slideLayout" Target="../slideLayouts/slideLayout13.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wmf"/><Relationship Id="rId4" Type="http://schemas.openxmlformats.org/officeDocument/2006/relationships/image" Target="../media/image66.jpeg"/><Relationship Id="rId5"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67.wmf"/><Relationship Id="rId2" Type="http://schemas.openxmlformats.org/officeDocument/2006/relationships/image" Target="../media/image68.jpe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69.wmf"/><Relationship Id="rId2" Type="http://schemas.openxmlformats.org/officeDocument/2006/relationships/image" Target="../media/image70.wmf"/><Relationship Id="rId3" Type="http://schemas.openxmlformats.org/officeDocument/2006/relationships/image" Target="../media/image71.jpe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github.com/gemoc/ICSA2017Tutorial" TargetMode="External"/><Relationship Id="rId2" Type="http://schemas.openxmlformats.org/officeDocument/2006/relationships/hyperlink" Target="https://github.com/gemoc/ICSA2017Tutorial" TargetMode="External"/><Relationship Id="rId3" Type="http://schemas.openxmlformats.org/officeDocument/2006/relationships/hyperlink" Target="https://github.com/gemoc/ICSA2017Tutorial" TargetMode="External"/><Relationship Id="rId4" Type="http://schemas.openxmlformats.org/officeDocument/2006/relationships/image" Target="../media/image11.jpe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72.wmf"/><Relationship Id="rId2" Type="http://schemas.openxmlformats.org/officeDocument/2006/relationships/image" Target="../media/image73.wmf"/><Relationship Id="rId3" Type="http://schemas.openxmlformats.org/officeDocument/2006/relationships/image" Target="../media/image74.jpeg"/><Relationship Id="rId4" Type="http://schemas.openxmlformats.org/officeDocument/2006/relationships/slideLayout" Target="../slideLayouts/slideLayout13.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jpeg"/><Relationship Id="rId3" Type="http://schemas.openxmlformats.org/officeDocument/2006/relationships/image" Target="../media/image77.png"/><Relationship Id="rId4" Type="http://schemas.openxmlformats.org/officeDocument/2006/relationships/image" Target="../media/image78.wmf"/><Relationship Id="rId5" Type="http://schemas.openxmlformats.org/officeDocument/2006/relationships/image" Target="../media/image79.jpeg"/><Relationship Id="rId6"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wmf"/><Relationship Id="rId5" Type="http://schemas.openxmlformats.org/officeDocument/2006/relationships/image" Target="../media/image84.jpeg"/><Relationship Id="rId6"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85.gif"/><Relationship Id="rId2" Type="http://schemas.openxmlformats.org/officeDocument/2006/relationships/image" Target="../media/image86.wmf"/><Relationship Id="rId3" Type="http://schemas.openxmlformats.org/officeDocument/2006/relationships/image" Target="../media/image87.jpe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88.tif"/><Relationship Id="rId2" Type="http://schemas.openxmlformats.org/officeDocument/2006/relationships/hyperlink" Target="http://modeltransformation.net/tetrabox/" TargetMode="External"/><Relationship Id="rId3" Type="http://schemas.openxmlformats.org/officeDocument/2006/relationships/image" Target="../media/image89.wmf"/><Relationship Id="rId4" Type="http://schemas.openxmlformats.org/officeDocument/2006/relationships/image" Target="../media/image90.jpeg"/><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wmf"/><Relationship Id="rId4" Type="http://schemas.openxmlformats.org/officeDocument/2006/relationships/image" Target="../media/image94.jpeg"/><Relationship Id="rId5"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image" Target="../media/image96.png"/><Relationship Id="rId3" Type="http://schemas.openxmlformats.org/officeDocument/2006/relationships/image" Target="../media/image97.wmf"/><Relationship Id="rId4" Type="http://schemas.openxmlformats.org/officeDocument/2006/relationships/image" Target="../media/image98.jpe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wmf"/><Relationship Id="rId4" Type="http://schemas.openxmlformats.org/officeDocument/2006/relationships/image" Target="../media/image102.jpeg"/><Relationship Id="rId5" Type="http://schemas.openxmlformats.org/officeDocument/2006/relationships/slideLayout" Target="../slideLayouts/slideLayout41.xml"/>
</Relationships>
</file>

<file path=ppt/slides/_rels/slide28.xml.rels><?xml version="1.0" encoding="UTF-8"?>
<Relationships xmlns="http://schemas.openxmlformats.org/package/2006/relationships"><Relationship Id="rId1" Type="http://schemas.openxmlformats.org/officeDocument/2006/relationships/image" Target="../media/image103.jpeg"/><Relationship Id="rId2" Type="http://schemas.openxmlformats.org/officeDocument/2006/relationships/image" Target="../media/image104.wmf"/><Relationship Id="rId3" Type="http://schemas.openxmlformats.org/officeDocument/2006/relationships/image" Target="../media/image105.jpeg"/><Relationship Id="rId4"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106.wmf"/><Relationship Id="rId2" Type="http://schemas.openxmlformats.org/officeDocument/2006/relationships/image" Target="../media/image107.jpeg"/><Relationship Id="rId3" Type="http://schemas.openxmlformats.org/officeDocument/2006/relationships/slideLayout" Target="../slideLayouts/slideLayout13.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2.wmf"/><Relationship Id="rId2" Type="http://schemas.openxmlformats.org/officeDocument/2006/relationships/image" Target="../media/image13.jpeg"/><Relationship Id="rId3"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08.wmf"/><Relationship Id="rId2" Type="http://schemas.openxmlformats.org/officeDocument/2006/relationships/image" Target="../media/image109.jpe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wmf"/><Relationship Id="rId3" Type="http://schemas.openxmlformats.org/officeDocument/2006/relationships/image" Target="../media/image112.jpeg"/><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3.wmf"/><Relationship Id="rId2" Type="http://schemas.openxmlformats.org/officeDocument/2006/relationships/image" Target="../media/image114.jpe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15.wmf"/><Relationship Id="rId2" Type="http://schemas.openxmlformats.org/officeDocument/2006/relationships/image" Target="../media/image116.jpe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jpeg"/><Relationship Id="rId3" Type="http://schemas.openxmlformats.org/officeDocument/2006/relationships/image" Target="../media/image119.wmf"/><Relationship Id="rId4" Type="http://schemas.openxmlformats.org/officeDocument/2006/relationships/image" Target="../media/image120.jpeg"/><Relationship Id="rId5"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21.wmf"/><Relationship Id="rId2" Type="http://schemas.openxmlformats.org/officeDocument/2006/relationships/image" Target="../media/image122.jpeg"/><Relationship Id="rId3"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123.wmf"/><Relationship Id="rId2" Type="http://schemas.openxmlformats.org/officeDocument/2006/relationships/image" Target="../media/image124.jpe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25.wmf"/><Relationship Id="rId2" Type="http://schemas.openxmlformats.org/officeDocument/2006/relationships/image" Target="../media/image126.jpeg"/><Relationship Id="rId3" Type="http://schemas.openxmlformats.org/officeDocument/2006/relationships/image" Target="../media/image127.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28.wmf"/><Relationship Id="rId2" Type="http://schemas.openxmlformats.org/officeDocument/2006/relationships/image" Target="../media/image129.jpeg"/><Relationship Id="rId3" Type="http://schemas.openxmlformats.org/officeDocument/2006/relationships/image" Target="../media/image130.png"/><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31.wmf"/><Relationship Id="rId2" Type="http://schemas.openxmlformats.org/officeDocument/2006/relationships/image" Target="../media/image132.jpeg"/><Relationship Id="rId3" Type="http://schemas.openxmlformats.org/officeDocument/2006/relationships/image" Target="../media/image133.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wmf"/><Relationship Id="rId3" Type="http://schemas.openxmlformats.org/officeDocument/2006/relationships/image" Target="../media/image16.jpeg"/><Relationship Id="rId4" Type="http://schemas.openxmlformats.org/officeDocument/2006/relationships/image" Target="../media/image17.wmf"/><Relationship Id="rId5" Type="http://schemas.openxmlformats.org/officeDocument/2006/relationships/image" Target="../media/image18.wmf"/><Relationship Id="rId6" Type="http://schemas.openxmlformats.org/officeDocument/2006/relationships/image" Target="../media/image19.wmf"/><Relationship Id="rId7" Type="http://schemas.openxmlformats.org/officeDocument/2006/relationships/image" Target="../media/image20.png"/><Relationship Id="rId8" Type="http://schemas.openxmlformats.org/officeDocument/2006/relationships/image" Target="../media/image21.jpeg"/><Relationship Id="rId9" Type="http://schemas.openxmlformats.org/officeDocument/2006/relationships/image" Target="../media/image22.wmf"/><Relationship Id="rId10" Type="http://schemas.openxmlformats.org/officeDocument/2006/relationships/slideLayout" Target="../slideLayouts/slideLayout13.xml"/><Relationship Id="rId11"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34.wmf"/><Relationship Id="rId2" Type="http://schemas.openxmlformats.org/officeDocument/2006/relationships/image" Target="../media/image135.jpe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36.wmf"/><Relationship Id="rId2" Type="http://schemas.openxmlformats.org/officeDocument/2006/relationships/image" Target="../media/image137.jpeg"/><Relationship Id="rId3" Type="http://schemas.openxmlformats.org/officeDocument/2006/relationships/image" Target="../media/image138.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39.wmf"/><Relationship Id="rId2" Type="http://schemas.openxmlformats.org/officeDocument/2006/relationships/image" Target="../media/image140.jpe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41.wmf"/><Relationship Id="rId2" Type="http://schemas.openxmlformats.org/officeDocument/2006/relationships/image" Target="../media/image142.jpeg"/><Relationship Id="rId3"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image" Target="../media/image143.wmf"/><Relationship Id="rId2" Type="http://schemas.openxmlformats.org/officeDocument/2006/relationships/image" Target="../media/image144.jpeg"/><Relationship Id="rId3" Type="http://schemas.openxmlformats.org/officeDocument/2006/relationships/slideLayout" Target="../slideLayouts/slideLayout61.xml"/>
</Relationships>
</file>

<file path=ppt/slides/_rels/slide45.xml.rels><?xml version="1.0" encoding="UTF-8"?>
<Relationships xmlns="http://schemas.openxmlformats.org/package/2006/relationships"><Relationship Id="rId1" Type="http://schemas.openxmlformats.org/officeDocument/2006/relationships/image" Target="../media/image145.wmf"/><Relationship Id="rId2" Type="http://schemas.openxmlformats.org/officeDocument/2006/relationships/image" Target="../media/image146.jpeg"/><Relationship Id="rId3"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147.jpe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github.com/SiriusLab/ModelDebugging" TargetMode="External"/><Relationship Id="rId2" Type="http://schemas.openxmlformats.org/officeDocument/2006/relationships/hyperlink" Target="https://github.com/SiriusLab/ModelDebugging" TargetMode="External"/><Relationship Id="rId3" Type="http://schemas.openxmlformats.org/officeDocument/2006/relationships/hyperlink" Target="https://github.com/gemoc/concurrency" TargetMode="External"/><Relationship Id="rId4" Type="http://schemas.openxmlformats.org/officeDocument/2006/relationships/hyperlink" Target="https://github.com/gemoc/coordination" TargetMode="External"/><Relationship Id="rId5" Type="http://schemas.openxmlformats.org/officeDocument/2006/relationships/hyperlink" Target="https://github.com/gemoc/coordination" TargetMode="External"/><Relationship Id="rId6" Type="http://schemas.openxmlformats.org/officeDocument/2006/relationships/hyperlink" Target="https://github.com/gemoc/gemoc-studio" TargetMode="External"/><Relationship Id="rId7" Type="http://schemas.openxmlformats.org/officeDocument/2006/relationships/hyperlink" Target="https://github.com/gemoc/gemoc-studio" TargetMode="External"/><Relationship Id="rId8" Type="http://schemas.openxmlformats.org/officeDocument/2006/relationships/image" Target="../media/image148.jpeg"/><Relationship Id="rId9"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49.jpe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50.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image" Target="../media/image25.jpeg"/><Relationship Id="rId4"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51.tif"/><Relationship Id="rId2" Type="http://schemas.openxmlformats.org/officeDocument/2006/relationships/image" Target="../media/image152.jpeg"/><Relationship Id="rId3" Type="http://schemas.openxmlformats.org/officeDocument/2006/relationships/image" Target="../media/image153.tif"/><Relationship Id="rId4" Type="http://schemas.openxmlformats.org/officeDocument/2006/relationships/image" Target="../media/image154.tif"/><Relationship Id="rId5" Type="http://schemas.openxmlformats.org/officeDocument/2006/relationships/slideLayout" Target="../slideLayouts/slideLayout73.xml"/>
</Relationships>
</file>

<file path=ppt/slides/_rels/slide51.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jpeg"/><Relationship Id="rId6" Type="http://schemas.openxmlformats.org/officeDocument/2006/relationships/image" Target="../media/image160.png"/><Relationship Id="rId7" Type="http://schemas.openxmlformats.org/officeDocument/2006/relationships/image" Target="../media/image161.png"/><Relationship Id="rId8" Type="http://schemas.openxmlformats.org/officeDocument/2006/relationships/image" Target="../media/image162.png"/><Relationship Id="rId9" Type="http://schemas.openxmlformats.org/officeDocument/2006/relationships/image" Target="../media/image163.png"/><Relationship Id="rId10" Type="http://schemas.openxmlformats.org/officeDocument/2006/relationships/image" Target="../media/image164.wmf"/><Relationship Id="rId11" Type="http://schemas.openxmlformats.org/officeDocument/2006/relationships/image" Target="../media/image165.jpeg"/><Relationship Id="rId12" Type="http://schemas.openxmlformats.org/officeDocument/2006/relationships/slideLayout" Target="../slideLayouts/slideLayout13.xml"/><Relationship Id="rId1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66.png"/><Relationship Id="rId2" Type="http://schemas.openxmlformats.org/officeDocument/2006/relationships/image" Target="../media/image167.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 Id="rId9" Type="http://schemas.openxmlformats.org/officeDocument/2006/relationships/image" Target="../media/image174.png"/><Relationship Id="rId10" Type="http://schemas.openxmlformats.org/officeDocument/2006/relationships/image" Target="../media/image175.png"/><Relationship Id="rId11" Type="http://schemas.openxmlformats.org/officeDocument/2006/relationships/image" Target="../media/image176.png"/><Relationship Id="rId12" Type="http://schemas.openxmlformats.org/officeDocument/2006/relationships/image" Target="../media/image177.png"/><Relationship Id="rId13" Type="http://schemas.openxmlformats.org/officeDocument/2006/relationships/slideLayout" Target="../slideLayouts/slideLayout85.xml"/><Relationship Id="rId1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png"/><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image" Target="../media/image182.png"/><Relationship Id="rId6" Type="http://schemas.openxmlformats.org/officeDocument/2006/relationships/image" Target="../media/image183.png"/><Relationship Id="rId7" Type="http://schemas.openxmlformats.org/officeDocument/2006/relationships/image" Target="../media/image184.png"/><Relationship Id="rId8" Type="http://schemas.openxmlformats.org/officeDocument/2006/relationships/image" Target="../media/image185.png"/><Relationship Id="rId9" Type="http://schemas.openxmlformats.org/officeDocument/2006/relationships/image" Target="../media/image186.png"/><Relationship Id="rId10" Type="http://schemas.openxmlformats.org/officeDocument/2006/relationships/image" Target="../media/image187.png"/><Relationship Id="rId11" Type="http://schemas.openxmlformats.org/officeDocument/2006/relationships/image" Target="../media/image188.png"/><Relationship Id="rId12" Type="http://schemas.openxmlformats.org/officeDocument/2006/relationships/image" Target="../media/image189.png"/><Relationship Id="rId13" Type="http://schemas.openxmlformats.org/officeDocument/2006/relationships/slideLayout" Target="../slideLayouts/slideLayout85.xml"/><Relationship Id="rId1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image" Target="../media/image191.jpeg"/><Relationship Id="rId3" Type="http://schemas.openxmlformats.org/officeDocument/2006/relationships/image" Target="../media/image192.tif"/><Relationship Id="rId4" Type="http://schemas.openxmlformats.org/officeDocument/2006/relationships/image" Target="../media/image193.jpeg"/><Relationship Id="rId5"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94.wmf"/><Relationship Id="rId2" Type="http://schemas.openxmlformats.org/officeDocument/2006/relationships/image" Target="../media/image195.jpeg"/><Relationship Id="rId3" Type="http://schemas.openxmlformats.org/officeDocument/2006/relationships/image" Target="../media/image196.tif"/><Relationship Id="rId4" Type="http://schemas.openxmlformats.org/officeDocument/2006/relationships/image" Target="../media/image197.jpeg"/><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8.wmf"/><Relationship Id="rId2" Type="http://schemas.openxmlformats.org/officeDocument/2006/relationships/image" Target="../media/image29.jpeg"/><Relationship Id="rId3"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jpeg"/><Relationship Id="rId3" Type="http://schemas.openxmlformats.org/officeDocument/2006/relationships/image" Target="../media/image32.wmf"/><Relationship Id="rId4" Type="http://schemas.openxmlformats.org/officeDocument/2006/relationships/image" Target="../media/image33.jpe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1349280" y="3645000"/>
            <a:ext cx="7484400" cy="2158200"/>
          </a:xfrm>
          <a:prstGeom prst="rect">
            <a:avLst/>
          </a:prstGeom>
          <a:noFill/>
          <a:ln>
            <a:noFill/>
          </a:ln>
        </p:spPr>
        <p:style>
          <a:lnRef idx="0"/>
          <a:fillRef idx="0"/>
          <a:effectRef idx="0"/>
          <a:fontRef idx="minor"/>
        </p:style>
        <p:txBody>
          <a:bodyPr lIns="0" rIns="0" tIns="0" bIns="0"/>
          <a:p>
            <a:pPr>
              <a:lnSpc>
                <a:spcPct val="100000"/>
              </a:lnSpc>
            </a:pPr>
            <a:r>
              <a:rPr b="1" lang="fr-FR" sz="2000" spc="-1" strike="noStrike">
                <a:solidFill>
                  <a:srgbClr val="ffffff"/>
                </a:solidFill>
                <a:latin typeface="Arial"/>
                <a:ea typeface="DejaVu Sans"/>
              </a:rPr>
              <a:t>Benoit Combemale (Univ. Toulouse)</a:t>
            </a:r>
            <a:endParaRPr b="0" lang="fr-FR" sz="2000" spc="-1" strike="noStrike">
              <a:latin typeface="Arial"/>
            </a:endParaRPr>
          </a:p>
          <a:p>
            <a:pPr>
              <a:lnSpc>
                <a:spcPct val="100000"/>
              </a:lnSpc>
            </a:pPr>
            <a:r>
              <a:rPr b="1" i="1" lang="fr-FR" sz="1600" spc="-1" strike="noStrike">
                <a:solidFill>
                  <a:srgbClr val="ffffff"/>
                </a:solidFill>
                <a:latin typeface="Arial"/>
                <a:ea typeface="DejaVu Sans"/>
              </a:rPr>
              <a:t>http://www.combemale.fr</a:t>
            </a:r>
            <a:endParaRPr b="0" lang="fr-FR" sz="1600" spc="-1" strike="noStrike">
              <a:latin typeface="Arial"/>
            </a:endParaRPr>
          </a:p>
          <a:p>
            <a:pPr>
              <a:lnSpc>
                <a:spcPct val="100000"/>
              </a:lnSpc>
            </a:pPr>
            <a:r>
              <a:rPr b="1" i="1" lang="fr-FR" sz="1600" spc="-1" strike="noStrike">
                <a:solidFill>
                  <a:srgbClr val="ffffff"/>
                </a:solidFill>
                <a:latin typeface="Arial"/>
                <a:ea typeface="DejaVu Sans"/>
              </a:rPr>
              <a:t>benoit.combemale@irit.fr</a:t>
            </a:r>
            <a:endParaRPr b="0" lang="fr-FR" sz="1600" spc="-1" strike="noStrike">
              <a:latin typeface="Arial"/>
            </a:endParaRPr>
          </a:p>
          <a:p>
            <a:pPr>
              <a:lnSpc>
                <a:spcPct val="100000"/>
              </a:lnSpc>
            </a:pPr>
            <a:r>
              <a:rPr b="1" i="1" lang="fr-FR" sz="1600" spc="-1" strike="noStrike">
                <a:solidFill>
                  <a:srgbClr val="ffffff"/>
                </a:solidFill>
                <a:latin typeface="Arial"/>
                <a:ea typeface="DejaVu Sans"/>
              </a:rPr>
              <a:t>@bcombemale</a:t>
            </a:r>
            <a:endParaRPr b="0" lang="fr-FR" sz="1600" spc="-1" strike="noStrike">
              <a:latin typeface="Arial"/>
            </a:endParaRPr>
          </a:p>
          <a:p>
            <a:pPr>
              <a:lnSpc>
                <a:spcPct val="100000"/>
              </a:lnSpc>
            </a:pPr>
            <a:endParaRPr b="0" lang="fr-FR" sz="1600" spc="-1" strike="noStrike">
              <a:latin typeface="Arial"/>
            </a:endParaRPr>
          </a:p>
          <a:p>
            <a:pPr>
              <a:lnSpc>
                <a:spcPct val="100000"/>
              </a:lnSpc>
            </a:pPr>
            <a:r>
              <a:rPr b="1" lang="fr-FR" sz="2000" spc="-1" strike="noStrike">
                <a:solidFill>
                  <a:srgbClr val="ffffff"/>
                </a:solidFill>
                <a:latin typeface="Arial"/>
                <a:ea typeface="DejaVu Sans"/>
              </a:rPr>
              <a:t>Julien Deantoni (Univ. Nice-Sophia-Antipolis)</a:t>
            </a:r>
            <a:endParaRPr b="0" lang="fr-FR" sz="2000" spc="-1" strike="noStrike">
              <a:latin typeface="Arial"/>
            </a:endParaRPr>
          </a:p>
          <a:p>
            <a:pPr>
              <a:lnSpc>
                <a:spcPct val="100000"/>
              </a:lnSpc>
            </a:pPr>
            <a:r>
              <a:rPr b="1" i="1" lang="fr-FR" sz="1600" spc="-1" strike="noStrike">
                <a:solidFill>
                  <a:srgbClr val="ffffff"/>
                </a:solidFill>
                <a:latin typeface="Arial"/>
                <a:ea typeface="DejaVu Sans"/>
              </a:rPr>
              <a:t>http://www.i3s.unice.fr/~deantoni/</a:t>
            </a:r>
            <a:endParaRPr b="0" lang="fr-FR" sz="1600" spc="-1" strike="noStrike">
              <a:latin typeface="Arial"/>
            </a:endParaRPr>
          </a:p>
          <a:p>
            <a:pPr>
              <a:lnSpc>
                <a:spcPct val="100000"/>
              </a:lnSpc>
            </a:pPr>
            <a:r>
              <a:rPr b="1" i="1" lang="fr-FR" sz="1600" spc="-1" strike="noStrike">
                <a:solidFill>
                  <a:srgbClr val="ffffff"/>
                </a:solidFill>
                <a:latin typeface="Arial"/>
                <a:ea typeface="DejaVu Sans"/>
              </a:rPr>
              <a:t>julien.deantoni@polytech.unice.fr</a:t>
            </a:r>
            <a:r>
              <a:rPr b="1" i="1" lang="fr-FR" sz="1600" spc="-1" strike="noStrike">
                <a:solidFill>
                  <a:srgbClr val="ffffff"/>
                </a:solidFill>
                <a:latin typeface="Arial"/>
                <a:ea typeface="DejaVu Sans"/>
              </a:rPr>
              <a:t>	</a:t>
            </a:r>
            <a:endParaRPr b="0" lang="fr-FR" sz="1600" spc="-1" strike="noStrike">
              <a:latin typeface="Arial"/>
            </a:endParaRPr>
          </a:p>
        </p:txBody>
      </p:sp>
      <p:sp>
        <p:nvSpPr>
          <p:cNvPr id="320" name="CustomShape 2"/>
          <p:cNvSpPr/>
          <p:nvPr/>
        </p:nvSpPr>
        <p:spPr>
          <a:xfrm>
            <a:off x="1349280" y="1772640"/>
            <a:ext cx="7484400" cy="1509840"/>
          </a:xfrm>
          <a:prstGeom prst="rect">
            <a:avLst/>
          </a:prstGeom>
          <a:noFill/>
          <a:ln w="9360">
            <a:noFill/>
          </a:ln>
        </p:spPr>
        <p:style>
          <a:lnRef idx="0"/>
          <a:fillRef idx="0"/>
          <a:effectRef idx="0"/>
          <a:fontRef idx="minor"/>
        </p:style>
        <p:txBody>
          <a:bodyPr lIns="0" rIns="0" tIns="0" bIns="0" anchor="b"/>
          <a:p>
            <a:pPr>
              <a:lnSpc>
                <a:spcPct val="100000"/>
              </a:lnSpc>
            </a:pPr>
            <a:r>
              <a:rPr b="1" lang="fr-FR" sz="5600" spc="-1" strike="noStrike" cap="small">
                <a:solidFill>
                  <a:srgbClr val="ffffff"/>
                </a:solidFill>
                <a:latin typeface="Abadi MT Condensed Extra Bold"/>
                <a:ea typeface="Abadi MT Condensed Extra Bold"/>
              </a:rPr>
              <a:t>L</a:t>
            </a:r>
            <a:r>
              <a:rPr b="1" lang="fr-FR" sz="4600" spc="-1" strike="noStrike" cap="small">
                <a:solidFill>
                  <a:srgbClr val="ffffff"/>
                </a:solidFill>
                <a:latin typeface="Abadi MT Condensed Extra Bold"/>
                <a:ea typeface="Abadi MT Condensed Extra Bold"/>
              </a:rPr>
              <a:t>anguage</a:t>
            </a:r>
            <a:r>
              <a:rPr b="1" lang="fr-FR" sz="5600" spc="-1" strike="noStrike" cap="small">
                <a:solidFill>
                  <a:srgbClr val="ffffff"/>
                </a:solidFill>
                <a:latin typeface="Abadi MT Condensed Extra Bold"/>
                <a:ea typeface="Abadi MT Condensed Extra Bold"/>
              </a:rPr>
              <a:t> E</a:t>
            </a:r>
            <a:r>
              <a:rPr b="1" lang="fr-FR" sz="4600" spc="-1" strike="noStrike" cap="small">
                <a:solidFill>
                  <a:srgbClr val="ffffff"/>
                </a:solidFill>
                <a:latin typeface="Abadi MT Condensed Extra Bold"/>
                <a:ea typeface="Abadi MT Condensed Extra Bold"/>
              </a:rPr>
              <a:t>ngineering</a:t>
            </a:r>
            <a:r>
              <a:rPr b="1" lang="fr-FR" sz="5600" spc="-1" strike="noStrike" cap="small">
                <a:solidFill>
                  <a:srgbClr val="ffffff"/>
                </a:solidFill>
                <a:latin typeface="Abadi MT Condensed Extra Bold"/>
                <a:ea typeface="Abadi MT Condensed Extra Bold"/>
              </a:rPr>
              <a:t> </a:t>
            </a:r>
            <a:r>
              <a:rPr b="1" lang="fr-FR" sz="4600" spc="-1" strike="noStrike" cap="small">
                <a:solidFill>
                  <a:srgbClr val="ffffff"/>
                </a:solidFill>
                <a:latin typeface="Abadi MT Condensed Extra Bold"/>
                <a:ea typeface="Abadi MT Condensed Extra Bold"/>
              </a:rPr>
              <a:t>with</a:t>
            </a:r>
            <a:r>
              <a:rPr b="1" lang="fr-FR" sz="5600" spc="-1" strike="noStrike" cap="small">
                <a:solidFill>
                  <a:srgbClr val="ffffff"/>
                </a:solidFill>
                <a:latin typeface="Abadi MT Condensed Extra Bold"/>
                <a:ea typeface="Abadi MT Condensed Extra Bold"/>
              </a:rPr>
              <a:t> </a:t>
            </a:r>
            <a:endParaRPr b="0" lang="fr-FR" sz="5600" spc="-1" strike="noStrike">
              <a:latin typeface="Arial"/>
            </a:endParaRPr>
          </a:p>
          <a:p>
            <a:pPr>
              <a:lnSpc>
                <a:spcPct val="100000"/>
              </a:lnSpc>
            </a:pPr>
            <a:r>
              <a:rPr b="1" lang="fr-FR" sz="5600" spc="-1" strike="noStrike" cap="small">
                <a:solidFill>
                  <a:srgbClr val="ffffff"/>
                </a:solidFill>
                <a:latin typeface="Abadi MT Condensed Extra Bold"/>
                <a:ea typeface="Abadi MT Condensed Extra Bold"/>
              </a:rPr>
              <a:t>T</a:t>
            </a:r>
            <a:r>
              <a:rPr b="1" lang="fr-FR" sz="4600" spc="-1" strike="noStrike" cap="small">
                <a:solidFill>
                  <a:srgbClr val="ffffff"/>
                </a:solidFill>
                <a:latin typeface="Abadi MT Condensed Extra Bold"/>
                <a:ea typeface="Abadi MT Condensed Extra Bold"/>
              </a:rPr>
              <a:t>he</a:t>
            </a:r>
            <a:r>
              <a:rPr b="1" lang="fr-FR" sz="5600" spc="-1" strike="noStrike" cap="small">
                <a:solidFill>
                  <a:srgbClr val="ffffff"/>
                </a:solidFill>
                <a:latin typeface="Abadi MT Condensed Extra Bold"/>
                <a:ea typeface="Abadi MT Condensed Extra Bold"/>
              </a:rPr>
              <a:t> GEMOC S</a:t>
            </a:r>
            <a:r>
              <a:rPr b="1" lang="fr-FR" sz="4600" spc="-1" strike="noStrike" cap="small">
                <a:solidFill>
                  <a:srgbClr val="ffffff"/>
                </a:solidFill>
                <a:latin typeface="Abadi MT Condensed Extra Bold"/>
                <a:ea typeface="Abadi MT Condensed Extra Bold"/>
              </a:rPr>
              <a:t>tudio</a:t>
            </a:r>
            <a:endParaRPr b="0" lang="fr-FR" sz="4600" spc="-1" strike="noStrike">
              <a:latin typeface="Arial"/>
            </a:endParaRPr>
          </a:p>
          <a:p>
            <a:pPr>
              <a:lnSpc>
                <a:spcPct val="100000"/>
              </a:lnSpc>
            </a:pPr>
            <a:r>
              <a:rPr b="1" i="1" lang="fr-FR" sz="1800" spc="-1" strike="noStrike">
                <a:solidFill>
                  <a:srgbClr val="ffffff"/>
                </a:solidFill>
                <a:latin typeface="Arial"/>
                <a:ea typeface="ＭＳ Ｐゴシック"/>
              </a:rPr>
              <a:t>Tutorial @ MODELS 2017, September 18</a:t>
            </a:r>
            <a:r>
              <a:rPr b="1" i="1" lang="fr-FR" sz="1800" spc="-1" strike="noStrike" baseline="30000">
                <a:solidFill>
                  <a:srgbClr val="ffffff"/>
                </a:solidFill>
                <a:latin typeface="Arial"/>
                <a:ea typeface="ＭＳ Ｐゴシック"/>
              </a:rPr>
              <a:t>th</a:t>
            </a:r>
            <a:r>
              <a:rPr b="1" i="1" lang="fr-FR" sz="1800" spc="-1" strike="noStrike">
                <a:solidFill>
                  <a:srgbClr val="ffffff"/>
                </a:solidFill>
                <a:latin typeface="Arial"/>
                <a:ea typeface="ＭＳ Ｐゴシック"/>
              </a:rPr>
              <a:t>, 2017</a:t>
            </a:r>
            <a:endParaRPr b="0" lang="fr-FR" sz="1800" spc="-1" strike="noStrike">
              <a:latin typeface="Arial"/>
            </a:endParaRPr>
          </a:p>
        </p:txBody>
      </p:sp>
      <p:sp>
        <p:nvSpPr>
          <p:cNvPr id="321" name="CustomShape 3"/>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322" name="Image 1" descr=""/>
          <p:cNvPicPr/>
          <p:nvPr/>
        </p:nvPicPr>
        <p:blipFill>
          <a:blip r:embed="rId1"/>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The GEMOC </a:t>
            </a:r>
            <a:r>
              <a:rPr b="1" lang="fr-FR" sz="2800" spc="-1" strike="noStrike" u="sng">
                <a:solidFill>
                  <a:srgbClr val="e1001a"/>
                </a:solidFill>
                <a:uFillTx/>
                <a:latin typeface="Arial"/>
                <a:ea typeface="ＭＳ Ｐゴシック"/>
              </a:rPr>
              <a:t>Research Challenges</a:t>
            </a:r>
            <a:endParaRPr b="0" lang="fr-FR" sz="2800" spc="-1" strike="noStrike">
              <a:latin typeface="Arial"/>
            </a:endParaRPr>
          </a:p>
        </p:txBody>
      </p:sp>
      <p:sp>
        <p:nvSpPr>
          <p:cNvPr id="450"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1E4ABCA2-B0AA-4B5C-951C-F488BFD84E95}"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451" name="CustomShape 3"/>
          <p:cNvSpPr/>
          <p:nvPr/>
        </p:nvSpPr>
        <p:spPr>
          <a:xfrm>
            <a:off x="467640" y="980640"/>
            <a:ext cx="8557560" cy="5505120"/>
          </a:xfrm>
          <a:prstGeom prst="rect">
            <a:avLst/>
          </a:prstGeom>
          <a:noFill/>
          <a:ln>
            <a:noFill/>
          </a:ln>
        </p:spPr>
        <p:style>
          <a:lnRef idx="0"/>
          <a:fillRef idx="0"/>
          <a:effectRef idx="0"/>
          <a:fontRef idx="minor"/>
        </p:style>
        <p:txBody>
          <a:bodyPr lIns="90000" rIns="90000" tIns="45000" bIns="45000" anchor="ctr"/>
          <a:p>
            <a:pPr marL="343080" indent="-340920">
              <a:lnSpc>
                <a:spcPct val="170000"/>
              </a:lnSpc>
              <a:buClr>
                <a:srgbClr val="ff0000"/>
              </a:buClr>
              <a:buFont typeface="Arial"/>
              <a:buChar char="•"/>
            </a:pPr>
            <a:r>
              <a:rPr b="0" lang="fr-FR" sz="2400" spc="-1" strike="noStrike">
                <a:solidFill>
                  <a:srgbClr val="808080"/>
                </a:solidFill>
                <a:latin typeface="Arial"/>
                <a:ea typeface="ＭＳ Ｐゴシック"/>
              </a:rPr>
              <a:t>Modular language design and implementation</a:t>
            </a:r>
            <a:endParaRPr b="0" lang="fr-FR" sz="2400" spc="-1" strike="noStrike">
              <a:latin typeface="Arial"/>
            </a:endParaRPr>
          </a:p>
          <a:p>
            <a:pPr marL="343080" indent="-340920">
              <a:lnSpc>
                <a:spcPct val="170000"/>
              </a:lnSpc>
              <a:buClr>
                <a:srgbClr val="ff0000"/>
              </a:buClr>
              <a:buFont typeface="Arial"/>
              <a:buChar char="•"/>
            </a:pPr>
            <a:r>
              <a:rPr b="0" lang="fr-FR" sz="2400" spc="-1" strike="noStrike">
                <a:solidFill>
                  <a:srgbClr val="808080"/>
                </a:solidFill>
                <a:latin typeface="Arial"/>
                <a:ea typeface="ＭＳ Ｐゴシック"/>
              </a:rPr>
              <a:t>Language interfaces</a:t>
            </a:r>
            <a:endParaRPr b="0" lang="fr-FR" sz="2400" spc="-1" strike="noStrike">
              <a:latin typeface="Arial"/>
            </a:endParaRPr>
          </a:p>
          <a:p>
            <a:pPr marL="343080" indent="-340920">
              <a:lnSpc>
                <a:spcPct val="170000"/>
              </a:lnSpc>
              <a:buClr>
                <a:srgbClr val="ff0000"/>
              </a:buClr>
              <a:buFont typeface="Arial"/>
              <a:buChar char="•"/>
            </a:pPr>
            <a:r>
              <a:rPr b="0" lang="fr-FR" sz="2400" spc="-1" strike="noStrike">
                <a:solidFill>
                  <a:srgbClr val="808080"/>
                </a:solidFill>
                <a:latin typeface="Arial"/>
                <a:ea typeface="ＭＳ Ｐゴシック"/>
              </a:rPr>
              <a:t>Composition operators (for reuse/variability management, for coordination, …)</a:t>
            </a:r>
            <a:endParaRPr b="0" lang="fr-FR" sz="2400" spc="-1" strike="noStrike">
              <a:latin typeface="Arial"/>
            </a:endParaRPr>
          </a:p>
          <a:p>
            <a:pPr>
              <a:lnSpc>
                <a:spcPct val="170000"/>
              </a:lnSpc>
            </a:pPr>
            <a:endParaRPr b="0" lang="fr-FR" sz="2400" spc="-1" strike="noStrike">
              <a:latin typeface="Arial"/>
            </a:endParaRPr>
          </a:p>
        </p:txBody>
      </p:sp>
      <p:pic>
        <p:nvPicPr>
          <p:cNvPr id="452" name="Image 10" descr=""/>
          <p:cNvPicPr/>
          <p:nvPr/>
        </p:nvPicPr>
        <p:blipFill>
          <a:blip r:embed="rId1"/>
          <a:stretch/>
        </p:blipFill>
        <p:spPr>
          <a:xfrm>
            <a:off x="7711200" y="137880"/>
            <a:ext cx="1314000" cy="469800"/>
          </a:xfrm>
          <a:prstGeom prst="rect">
            <a:avLst/>
          </a:prstGeom>
          <a:ln>
            <a:noFill/>
          </a:ln>
        </p:spPr>
      </p:pic>
      <p:pic>
        <p:nvPicPr>
          <p:cNvPr id="453" name="Image 6" descr=""/>
          <p:cNvPicPr/>
          <p:nvPr/>
        </p:nvPicPr>
        <p:blipFill>
          <a:blip r:embed="rId2"/>
          <a:stretch/>
        </p:blipFill>
        <p:spPr>
          <a:xfrm>
            <a:off x="1462320" y="6525000"/>
            <a:ext cx="7147800" cy="302760"/>
          </a:xfrm>
          <a:prstGeom prst="rect">
            <a:avLst/>
          </a:prstGeom>
          <a:ln>
            <a:noFill/>
          </a:ln>
        </p:spPr>
      </p:pic>
      <p:sp>
        <p:nvSpPr>
          <p:cNvPr id="454"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55" name="Image 8" descr=""/>
          <p:cNvPicPr/>
          <p:nvPr/>
        </p:nvPicPr>
        <p:blipFill>
          <a:blip r:embed="rId3"/>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The GEMOC </a:t>
            </a:r>
            <a:r>
              <a:rPr b="1" lang="fr-FR" sz="2800" spc="-1" strike="noStrike" u="sng">
                <a:solidFill>
                  <a:srgbClr val="e1001a"/>
                </a:solidFill>
                <a:uFillTx/>
                <a:latin typeface="Arial"/>
                <a:ea typeface="ＭＳ Ｐゴシック"/>
              </a:rPr>
              <a:t>Eclipse Research Consortium</a:t>
            </a:r>
            <a:endParaRPr b="0" lang="fr-FR" sz="2800" spc="-1" strike="noStrike">
              <a:latin typeface="Arial"/>
            </a:endParaRPr>
          </a:p>
        </p:txBody>
      </p:sp>
      <p:sp>
        <p:nvSpPr>
          <p:cNvPr id="457" name="CustomShape 2"/>
          <p:cNvSpPr/>
          <p:nvPr/>
        </p:nvSpPr>
        <p:spPr>
          <a:xfrm>
            <a:off x="8604000" y="652536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29590954-ED63-42BD-95F4-27F695AAA283}"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458" name="CustomShape 3"/>
          <p:cNvSpPr/>
          <p:nvPr/>
        </p:nvSpPr>
        <p:spPr>
          <a:xfrm>
            <a:off x="467640" y="3573000"/>
            <a:ext cx="8350920" cy="2374200"/>
          </a:xfrm>
          <a:prstGeom prst="rect">
            <a:avLst/>
          </a:prstGeom>
          <a:noFill/>
          <a:ln>
            <a:noFill/>
          </a:ln>
        </p:spPr>
        <p:style>
          <a:lnRef idx="0"/>
          <a:fillRef idx="0"/>
          <a:effectRef idx="0"/>
          <a:fontRef idx="minor"/>
        </p:style>
        <p:txBody>
          <a:bodyPr lIns="90000" rIns="90000" tIns="45000" bIns="45000">
            <a:normAutofit/>
          </a:bodyPr>
          <a:p>
            <a:pPr marL="19080">
              <a:lnSpc>
                <a:spcPct val="125000"/>
              </a:lnSpc>
            </a:pPr>
            <a:r>
              <a:rPr b="1" lang="fr-FR" sz="2200" spc="-1" strike="noStrike">
                <a:solidFill>
                  <a:srgbClr val="808080"/>
                </a:solidFill>
                <a:latin typeface="Arial"/>
                <a:ea typeface="ＭＳ Ｐゴシック"/>
              </a:rPr>
              <a:t>Sustain the GEMOC initiative as a research platform</a:t>
            </a:r>
            <a:endParaRPr b="0" lang="fr-FR" sz="22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Project commitment</a:t>
            </a:r>
            <a:endParaRPr b="0" lang="fr-FR" sz="20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Own budget for maintaining the studio and the dissemination</a:t>
            </a:r>
            <a:endParaRPr b="0" lang="fr-FR" sz="2000" spc="-1" strike="noStrike">
              <a:latin typeface="Arial"/>
            </a:endParaRPr>
          </a:p>
          <a:p>
            <a:pPr>
              <a:lnSpc>
                <a:spcPct val="170000"/>
              </a:lnSpc>
            </a:pPr>
            <a:endParaRPr b="0" lang="fr-FR" sz="2000" spc="-1" strike="noStrike">
              <a:latin typeface="Arial"/>
            </a:endParaRPr>
          </a:p>
        </p:txBody>
      </p:sp>
      <p:pic>
        <p:nvPicPr>
          <p:cNvPr id="459" name="Image 13" descr=""/>
          <p:cNvPicPr/>
          <p:nvPr/>
        </p:nvPicPr>
        <p:blipFill>
          <a:blip r:embed="rId1"/>
          <a:stretch/>
        </p:blipFill>
        <p:spPr>
          <a:xfrm>
            <a:off x="2571840" y="980640"/>
            <a:ext cx="4142160" cy="1960560"/>
          </a:xfrm>
          <a:prstGeom prst="rect">
            <a:avLst/>
          </a:prstGeom>
          <a:ln>
            <a:noFill/>
          </a:ln>
        </p:spPr>
      </p:pic>
      <p:pic>
        <p:nvPicPr>
          <p:cNvPr id="460" name="Image 5" descr=""/>
          <p:cNvPicPr/>
          <p:nvPr/>
        </p:nvPicPr>
        <p:blipFill>
          <a:blip r:embed="rId2"/>
          <a:stretch/>
        </p:blipFill>
        <p:spPr>
          <a:xfrm>
            <a:off x="1462320" y="6525000"/>
            <a:ext cx="7147800" cy="302760"/>
          </a:xfrm>
          <a:prstGeom prst="rect">
            <a:avLst/>
          </a:prstGeom>
          <a:ln>
            <a:noFill/>
          </a:ln>
        </p:spPr>
      </p:pic>
      <p:sp>
        <p:nvSpPr>
          <p:cNvPr id="461"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62" name="Image 8" descr=""/>
          <p:cNvPicPr/>
          <p:nvPr/>
        </p:nvPicPr>
        <p:blipFill>
          <a:blip r:embed="rId3"/>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The GEMOC </a:t>
            </a:r>
            <a:r>
              <a:rPr b="1" lang="fr-FR" sz="2800" spc="-1" strike="noStrike" u="sng">
                <a:solidFill>
                  <a:srgbClr val="e1001a"/>
                </a:solidFill>
                <a:uFillTx/>
                <a:latin typeface="Arial"/>
                <a:ea typeface="ＭＳ Ｐゴシック"/>
              </a:rPr>
              <a:t>Studio</a:t>
            </a:r>
            <a:endParaRPr b="0" lang="fr-FR" sz="2800" spc="-1" strike="noStrike">
              <a:latin typeface="Arial"/>
            </a:endParaRPr>
          </a:p>
        </p:txBody>
      </p:sp>
      <p:sp>
        <p:nvSpPr>
          <p:cNvPr id="464"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F5638755-A22B-44EE-9CB1-6E2EEC06915E}"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465" name="Image 10" descr=""/>
          <p:cNvPicPr/>
          <p:nvPr/>
        </p:nvPicPr>
        <p:blipFill>
          <a:blip r:embed="rId1"/>
          <a:stretch/>
        </p:blipFill>
        <p:spPr>
          <a:xfrm>
            <a:off x="7711200" y="137880"/>
            <a:ext cx="1314000" cy="469800"/>
          </a:xfrm>
          <a:prstGeom prst="rect">
            <a:avLst/>
          </a:prstGeom>
          <a:ln>
            <a:noFill/>
          </a:ln>
        </p:spPr>
      </p:pic>
      <p:sp>
        <p:nvSpPr>
          <p:cNvPr id="466" name="CustomShape 3"/>
          <p:cNvSpPr/>
          <p:nvPr/>
        </p:nvSpPr>
        <p:spPr>
          <a:xfrm>
            <a:off x="179640" y="5301360"/>
            <a:ext cx="2588040" cy="822240"/>
          </a:xfrm>
          <a:prstGeom prst="rect">
            <a:avLst/>
          </a:prstGeom>
          <a:noFill/>
          <a:ln>
            <a:noFill/>
          </a:ln>
        </p:spPr>
        <p:style>
          <a:lnRef idx="0"/>
          <a:fillRef idx="0"/>
          <a:effectRef idx="0"/>
          <a:fontRef idx="minor"/>
        </p:style>
        <p:txBody>
          <a:bodyPr lIns="90000" rIns="90000" tIns="45000" bIns="45000"/>
          <a:p>
            <a:pPr algn="ctr">
              <a:lnSpc>
                <a:spcPct val="100000"/>
              </a:lnSpc>
            </a:pPr>
            <a:r>
              <a:rPr b="1" lang="fr-FR" sz="2000" spc="-1" strike="noStrike">
                <a:solidFill>
                  <a:srgbClr val="808080"/>
                </a:solidFill>
                <a:latin typeface="Arial"/>
                <a:ea typeface="ＭＳ Ｐゴシック"/>
              </a:rPr>
              <a:t>Design and compose your executable DSMLs</a:t>
            </a:r>
            <a:endParaRPr b="0" lang="fr-FR" sz="2000" spc="-1" strike="noStrike">
              <a:latin typeface="Arial"/>
            </a:endParaRPr>
          </a:p>
        </p:txBody>
      </p:sp>
      <p:sp>
        <p:nvSpPr>
          <p:cNvPr id="467" name="CustomShape 4"/>
          <p:cNvSpPr/>
          <p:nvPr/>
        </p:nvSpPr>
        <p:spPr>
          <a:xfrm>
            <a:off x="2372400" y="4012920"/>
            <a:ext cx="4250880" cy="637920"/>
          </a:xfrm>
          <a:prstGeom prst="roundRect">
            <a:avLst>
              <a:gd name="adj" fmla="val 16667"/>
            </a:avLst>
          </a:prstGeom>
          <a:noFill/>
          <a:ln>
            <a:noFill/>
          </a:ln>
        </p:spPr>
        <p:style>
          <a:lnRef idx="2">
            <a:schemeClr val="accent6"/>
          </a:lnRef>
          <a:fillRef idx="1">
            <a:schemeClr val="lt1"/>
          </a:fillRef>
          <a:effectRef idx="0">
            <a:schemeClr val="accent6"/>
          </a:effectRef>
          <a:fontRef idx="minor"/>
        </p:style>
        <p:txBody>
          <a:bodyPr lIns="64440" rIns="64440" tIns="32040" bIns="32040"/>
          <a:p>
            <a:pPr algn="ctr">
              <a:lnSpc>
                <a:spcPct val="100000"/>
              </a:lnSpc>
            </a:pPr>
            <a:r>
              <a:rPr b="0" lang="fr-FR" sz="2600" spc="-1" strike="noStrike" u="sng">
                <a:solidFill>
                  <a:srgbClr val="e1001a"/>
                </a:solidFill>
                <a:uFillTx/>
                <a:latin typeface="Arial Hebrew"/>
                <a:ea typeface="Arial Hebrew"/>
              </a:rPr>
              <a:t>http://gemoc.org/studio</a:t>
            </a:r>
            <a:endParaRPr b="0" lang="fr-FR" sz="2600" spc="-1" strike="noStrike">
              <a:latin typeface="Arial"/>
            </a:endParaRPr>
          </a:p>
          <a:p>
            <a:pPr algn="ctr">
              <a:lnSpc>
                <a:spcPct val="100000"/>
              </a:lnSpc>
            </a:pPr>
            <a:endParaRPr b="0" lang="fr-FR" sz="2600" spc="-1" strike="noStrike">
              <a:latin typeface="Arial"/>
            </a:endParaRPr>
          </a:p>
        </p:txBody>
      </p:sp>
      <p:pic>
        <p:nvPicPr>
          <p:cNvPr id="468" name="Image 17" descr=""/>
          <p:cNvPicPr/>
          <p:nvPr/>
        </p:nvPicPr>
        <p:blipFill>
          <a:blip r:embed="rId2"/>
          <a:stretch/>
        </p:blipFill>
        <p:spPr>
          <a:xfrm>
            <a:off x="3385080" y="620640"/>
            <a:ext cx="2428200" cy="3021120"/>
          </a:xfrm>
          <a:prstGeom prst="rect">
            <a:avLst/>
          </a:prstGeom>
          <a:ln>
            <a:noFill/>
          </a:ln>
        </p:spPr>
      </p:pic>
      <p:pic>
        <p:nvPicPr>
          <p:cNvPr id="469" name="Image 18" descr=""/>
          <p:cNvPicPr/>
          <p:nvPr/>
        </p:nvPicPr>
        <p:blipFill>
          <a:blip r:embed="rId3"/>
          <a:stretch/>
        </p:blipFill>
        <p:spPr>
          <a:xfrm>
            <a:off x="752400" y="2904840"/>
            <a:ext cx="1835640" cy="1594800"/>
          </a:xfrm>
          <a:prstGeom prst="rect">
            <a:avLst/>
          </a:prstGeom>
          <a:ln>
            <a:noFill/>
          </a:ln>
        </p:spPr>
      </p:pic>
      <p:pic>
        <p:nvPicPr>
          <p:cNvPr id="470" name="Image 19" descr=""/>
          <p:cNvPicPr/>
          <p:nvPr/>
        </p:nvPicPr>
        <p:blipFill>
          <a:blip r:embed="rId4"/>
          <a:stretch/>
        </p:blipFill>
        <p:spPr>
          <a:xfrm>
            <a:off x="6770520" y="2752920"/>
            <a:ext cx="1422360" cy="1769760"/>
          </a:xfrm>
          <a:prstGeom prst="rect">
            <a:avLst/>
          </a:prstGeom>
          <a:ln>
            <a:noFill/>
          </a:ln>
        </p:spPr>
      </p:pic>
      <p:sp>
        <p:nvSpPr>
          <p:cNvPr id="471" name="CustomShape 5"/>
          <p:cNvSpPr/>
          <p:nvPr/>
        </p:nvSpPr>
        <p:spPr>
          <a:xfrm>
            <a:off x="580320" y="4474080"/>
            <a:ext cx="1883160" cy="732960"/>
          </a:xfrm>
          <a:prstGeom prst="rect">
            <a:avLst/>
          </a:prstGeom>
          <a:noFill/>
          <a:ln>
            <a:noFill/>
          </a:ln>
        </p:spPr>
        <p:style>
          <a:lnRef idx="0"/>
          <a:fillRef idx="0"/>
          <a:effectRef idx="0"/>
          <a:fontRef idx="minor"/>
        </p:style>
        <p:txBody>
          <a:bodyPr wrap="none" lIns="64080" rIns="64080" tIns="32040" bIns="32040"/>
          <a:p>
            <a:pPr algn="ctr">
              <a:lnSpc>
                <a:spcPct val="100000"/>
              </a:lnSpc>
            </a:pPr>
            <a:r>
              <a:rPr b="1" i="1" lang="fr-FR" sz="2200" spc="-1" strike="noStrike">
                <a:solidFill>
                  <a:srgbClr val="000000"/>
                </a:solidFill>
                <a:latin typeface="Arial Rounded MT Bold"/>
                <a:ea typeface="ヒラギノ角ゴ ProN W3"/>
              </a:rPr>
              <a:t>Language </a:t>
            </a:r>
            <a:endParaRPr b="0" lang="fr-FR" sz="2200" spc="-1" strike="noStrike">
              <a:latin typeface="Arial"/>
            </a:endParaRPr>
          </a:p>
          <a:p>
            <a:pPr algn="ctr">
              <a:lnSpc>
                <a:spcPct val="100000"/>
              </a:lnSpc>
            </a:pPr>
            <a:r>
              <a:rPr b="1" i="1" lang="fr-FR" sz="2200" spc="-1" strike="noStrike">
                <a:solidFill>
                  <a:srgbClr val="000000"/>
                </a:solidFill>
                <a:latin typeface="Arial Rounded MT Bold"/>
                <a:ea typeface="ヒラギノ角ゴ ProN W3"/>
              </a:rPr>
              <a:t>Workbench</a:t>
            </a:r>
            <a:endParaRPr b="0" lang="fr-FR" sz="2200" spc="-1" strike="noStrike">
              <a:latin typeface="Arial"/>
            </a:endParaRPr>
          </a:p>
        </p:txBody>
      </p:sp>
      <p:sp>
        <p:nvSpPr>
          <p:cNvPr id="472" name="CustomShape 6"/>
          <p:cNvSpPr/>
          <p:nvPr/>
        </p:nvSpPr>
        <p:spPr>
          <a:xfrm>
            <a:off x="6532200" y="4474080"/>
            <a:ext cx="1883160" cy="732960"/>
          </a:xfrm>
          <a:prstGeom prst="rect">
            <a:avLst/>
          </a:prstGeom>
          <a:noFill/>
          <a:ln>
            <a:noFill/>
          </a:ln>
        </p:spPr>
        <p:style>
          <a:lnRef idx="0"/>
          <a:fillRef idx="0"/>
          <a:effectRef idx="0"/>
          <a:fontRef idx="minor"/>
        </p:style>
        <p:txBody>
          <a:bodyPr wrap="none" lIns="64080" rIns="64080" tIns="32040" bIns="32040"/>
          <a:p>
            <a:pPr algn="ctr">
              <a:lnSpc>
                <a:spcPct val="100000"/>
              </a:lnSpc>
            </a:pPr>
            <a:r>
              <a:rPr b="1" i="1" lang="fr-FR" sz="2200" spc="-1" strike="noStrike">
                <a:solidFill>
                  <a:srgbClr val="000000"/>
                </a:solidFill>
                <a:latin typeface="Arial Rounded MT Bold"/>
                <a:ea typeface="ヒラギノ角ゴ ProN W3"/>
              </a:rPr>
              <a:t>Modeling</a:t>
            </a:r>
            <a:endParaRPr b="0" lang="fr-FR" sz="2200" spc="-1" strike="noStrike">
              <a:latin typeface="Arial"/>
            </a:endParaRPr>
          </a:p>
          <a:p>
            <a:pPr algn="ctr">
              <a:lnSpc>
                <a:spcPct val="100000"/>
              </a:lnSpc>
            </a:pPr>
            <a:r>
              <a:rPr b="1" i="1" lang="fr-FR" sz="2200" spc="-1" strike="noStrike">
                <a:solidFill>
                  <a:srgbClr val="000000"/>
                </a:solidFill>
                <a:latin typeface="Arial Rounded MT Bold"/>
                <a:ea typeface="ヒラギノ角ゴ ProN W3"/>
              </a:rPr>
              <a:t>Workbench</a:t>
            </a:r>
            <a:endParaRPr b="0" lang="fr-FR" sz="2200" spc="-1" strike="noStrike">
              <a:latin typeface="Arial"/>
            </a:endParaRPr>
          </a:p>
        </p:txBody>
      </p:sp>
      <p:sp>
        <p:nvSpPr>
          <p:cNvPr id="473" name="CustomShape 7"/>
          <p:cNvSpPr/>
          <p:nvPr/>
        </p:nvSpPr>
        <p:spPr>
          <a:xfrm rot="18721200">
            <a:off x="5673960" y="2850480"/>
            <a:ext cx="504360" cy="1060920"/>
          </a:xfrm>
          <a:prstGeom prst="downArrow">
            <a:avLst>
              <a:gd name="adj1" fmla="val 50000"/>
              <a:gd name="adj2" fmla="val 50000"/>
            </a:avLst>
          </a:prstGeom>
          <a:solidFill>
            <a:srgbClr val="668db6"/>
          </a:solidFill>
          <a:ln w="25560">
            <a:solidFill>
              <a:srgbClr val="668db6"/>
            </a:solidFill>
            <a:round/>
          </a:ln>
        </p:spPr>
        <p:style>
          <a:lnRef idx="0"/>
          <a:fillRef idx="0"/>
          <a:effectRef idx="0"/>
          <a:fontRef idx="minor"/>
        </p:style>
      </p:sp>
      <p:sp>
        <p:nvSpPr>
          <p:cNvPr id="474" name="CustomShape 8"/>
          <p:cNvSpPr/>
          <p:nvPr/>
        </p:nvSpPr>
        <p:spPr>
          <a:xfrm rot="3068400">
            <a:off x="2832120" y="2899440"/>
            <a:ext cx="504360" cy="1060920"/>
          </a:xfrm>
          <a:prstGeom prst="downArrow">
            <a:avLst>
              <a:gd name="adj1" fmla="val 50000"/>
              <a:gd name="adj2" fmla="val 50000"/>
            </a:avLst>
          </a:prstGeom>
          <a:solidFill>
            <a:srgbClr val="668db6"/>
          </a:solidFill>
          <a:ln w="25560">
            <a:solidFill>
              <a:srgbClr val="668db6"/>
            </a:solidFill>
            <a:round/>
          </a:ln>
        </p:spPr>
        <p:style>
          <a:lnRef idx="0"/>
          <a:fillRef idx="0"/>
          <a:effectRef idx="0"/>
          <a:fontRef idx="minor"/>
        </p:style>
      </p:sp>
      <p:sp>
        <p:nvSpPr>
          <p:cNvPr id="475" name="CustomShape 9"/>
          <p:cNvSpPr/>
          <p:nvPr/>
        </p:nvSpPr>
        <p:spPr>
          <a:xfrm>
            <a:off x="5815440" y="5231520"/>
            <a:ext cx="3363120" cy="891720"/>
          </a:xfrm>
          <a:prstGeom prst="rect">
            <a:avLst/>
          </a:prstGeom>
          <a:noFill/>
          <a:ln>
            <a:noFill/>
          </a:ln>
        </p:spPr>
        <p:style>
          <a:lnRef idx="0"/>
          <a:fillRef idx="0"/>
          <a:effectRef idx="0"/>
          <a:fontRef idx="minor"/>
        </p:style>
        <p:txBody>
          <a:bodyPr lIns="90000" rIns="90000" tIns="45000" bIns="45000"/>
          <a:p>
            <a:pPr algn="ctr">
              <a:lnSpc>
                <a:spcPct val="100000"/>
              </a:lnSpc>
            </a:pPr>
            <a:r>
              <a:rPr b="1" lang="fr-FR" sz="2000" spc="-1" strike="noStrike">
                <a:solidFill>
                  <a:srgbClr val="808080"/>
                </a:solidFill>
                <a:latin typeface="Arial"/>
                <a:ea typeface="ＭＳ Ｐゴシック"/>
              </a:rPr>
              <a:t>Edit and debug</a:t>
            </a:r>
            <a:endParaRPr b="0" lang="fr-FR" sz="2000" spc="-1" strike="noStrike">
              <a:latin typeface="Arial"/>
            </a:endParaRPr>
          </a:p>
          <a:p>
            <a:pPr algn="ctr">
              <a:lnSpc>
                <a:spcPct val="100000"/>
              </a:lnSpc>
            </a:pPr>
            <a:r>
              <a:rPr b="1" lang="fr-FR" sz="2000" spc="-1" strike="noStrike">
                <a:solidFill>
                  <a:srgbClr val="808080"/>
                </a:solidFill>
                <a:latin typeface="Arial"/>
                <a:ea typeface="ＭＳ Ｐゴシック"/>
              </a:rPr>
              <a:t>your heterogeneous models</a:t>
            </a:r>
            <a:endParaRPr b="0" lang="fr-FR" sz="2000" spc="-1" strike="noStrike">
              <a:latin typeface="Arial"/>
            </a:endParaRPr>
          </a:p>
        </p:txBody>
      </p:sp>
      <p:pic>
        <p:nvPicPr>
          <p:cNvPr id="476" name="Image 14" descr=""/>
          <p:cNvPicPr/>
          <p:nvPr/>
        </p:nvPicPr>
        <p:blipFill>
          <a:blip r:embed="rId5"/>
          <a:stretch/>
        </p:blipFill>
        <p:spPr>
          <a:xfrm>
            <a:off x="1462320" y="6525000"/>
            <a:ext cx="7147800" cy="302760"/>
          </a:xfrm>
          <a:prstGeom prst="rect">
            <a:avLst/>
          </a:prstGeom>
          <a:ln>
            <a:noFill/>
          </a:ln>
        </p:spPr>
      </p:pic>
      <p:sp>
        <p:nvSpPr>
          <p:cNvPr id="477" name="CustomShape 10"/>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78" name="Image 26" descr=""/>
          <p:cNvPicPr/>
          <p:nvPr/>
        </p:nvPicPr>
        <p:blipFill>
          <a:blip r:embed="rId6"/>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The GEMOC </a:t>
            </a:r>
            <a:r>
              <a:rPr b="1" lang="fr-FR" sz="2800" spc="-1" strike="noStrike" u="sng">
                <a:solidFill>
                  <a:srgbClr val="e1001a"/>
                </a:solidFill>
                <a:uFillTx/>
                <a:latin typeface="Arial"/>
                <a:ea typeface="ＭＳ Ｐゴシック"/>
              </a:rPr>
              <a:t>Eclipse Project</a:t>
            </a:r>
            <a:endParaRPr b="0" lang="fr-FR" sz="2800" spc="-1" strike="noStrike">
              <a:latin typeface="Arial"/>
            </a:endParaRPr>
          </a:p>
        </p:txBody>
      </p:sp>
      <p:sp>
        <p:nvSpPr>
          <p:cNvPr id="480"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C5A07E56-2BC2-4977-A4FD-306BC76E9F9A}"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481" name="CustomShape 3"/>
          <p:cNvSpPr/>
          <p:nvPr/>
        </p:nvSpPr>
        <p:spPr>
          <a:xfrm>
            <a:off x="3328560" y="2997000"/>
            <a:ext cx="2769480" cy="416880"/>
          </a:xfrm>
          <a:prstGeom prst="roundRect">
            <a:avLst>
              <a:gd name="adj" fmla="val 16667"/>
            </a:avLst>
          </a:prstGeom>
          <a:noFill/>
          <a:ln>
            <a:noFill/>
          </a:ln>
        </p:spPr>
        <p:style>
          <a:lnRef idx="2">
            <a:schemeClr val="accent6"/>
          </a:lnRef>
          <a:fillRef idx="1">
            <a:schemeClr val="lt1"/>
          </a:fillRef>
          <a:effectRef idx="0">
            <a:schemeClr val="accent6"/>
          </a:effectRef>
          <a:fontRef idx="minor"/>
        </p:style>
        <p:txBody>
          <a:bodyPr lIns="64440" rIns="64440" tIns="32040" bIns="32040"/>
          <a:p>
            <a:pPr algn="ctr">
              <a:lnSpc>
                <a:spcPct val="100000"/>
              </a:lnSpc>
            </a:pPr>
            <a:r>
              <a:rPr b="0" lang="fr-FR" sz="1800" spc="-1" strike="noStrike" u="sng">
                <a:solidFill>
                  <a:srgbClr val="e1001a"/>
                </a:solidFill>
                <a:uFillTx/>
                <a:latin typeface="Arial Hebrew"/>
                <a:ea typeface="Arial Hebrew"/>
              </a:rPr>
              <a:t>http://eclipse.org/gemoc</a:t>
            </a:r>
            <a:endParaRPr b="0" lang="fr-FR" sz="1800" spc="-1" strike="noStrike">
              <a:latin typeface="Arial"/>
            </a:endParaRPr>
          </a:p>
          <a:p>
            <a:pPr algn="ctr">
              <a:lnSpc>
                <a:spcPct val="100000"/>
              </a:lnSpc>
            </a:pPr>
            <a:endParaRPr b="0" lang="fr-FR" sz="1800" spc="-1" strike="noStrike">
              <a:latin typeface="Arial"/>
            </a:endParaRPr>
          </a:p>
        </p:txBody>
      </p:sp>
      <p:sp>
        <p:nvSpPr>
          <p:cNvPr id="482" name="CustomShape 4"/>
          <p:cNvSpPr/>
          <p:nvPr/>
        </p:nvSpPr>
        <p:spPr>
          <a:xfrm>
            <a:off x="467640" y="3573000"/>
            <a:ext cx="8350920" cy="2374200"/>
          </a:xfrm>
          <a:prstGeom prst="rect">
            <a:avLst/>
          </a:prstGeom>
          <a:noFill/>
          <a:ln>
            <a:noFill/>
          </a:ln>
        </p:spPr>
        <p:style>
          <a:lnRef idx="0"/>
          <a:fillRef idx="0"/>
          <a:effectRef idx="0"/>
          <a:fontRef idx="minor"/>
        </p:style>
        <p:txBody>
          <a:bodyPr lIns="90000" rIns="90000" tIns="45000" bIns="45000">
            <a:normAutofit/>
          </a:bodyPr>
          <a:p>
            <a:pPr marL="19080">
              <a:lnSpc>
                <a:spcPct val="125000"/>
              </a:lnSpc>
            </a:pPr>
            <a:r>
              <a:rPr b="1" lang="fr-FR" sz="2200" spc="-1" strike="noStrike">
                <a:solidFill>
                  <a:srgbClr val="808080"/>
                </a:solidFill>
                <a:latin typeface="Arial"/>
                <a:ea typeface="ＭＳ Ｐゴシック"/>
              </a:rPr>
              <a:t>Sustain the GEMOC studio as a research platform</a:t>
            </a:r>
            <a:endParaRPr b="0" lang="fr-FR" sz="22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To support experimentations of new solutions by academics</a:t>
            </a:r>
            <a:endParaRPr b="0" lang="fr-FR" sz="20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To support pilot projects by industry</a:t>
            </a:r>
            <a:endParaRPr b="0" lang="fr-FR" sz="20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To foster relationships between academia and industry</a:t>
            </a:r>
            <a:endParaRPr b="0" lang="fr-FR" sz="20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To help industrial transfer and innovation</a:t>
            </a:r>
            <a:endParaRPr b="0" lang="fr-FR" sz="2000" spc="-1" strike="noStrike">
              <a:latin typeface="Arial"/>
            </a:endParaRPr>
          </a:p>
          <a:p>
            <a:pPr>
              <a:lnSpc>
                <a:spcPct val="170000"/>
              </a:lnSpc>
            </a:pPr>
            <a:endParaRPr b="0" lang="fr-FR" sz="2000" spc="-1" strike="noStrike">
              <a:latin typeface="Arial"/>
            </a:endParaRPr>
          </a:p>
          <a:p>
            <a:pPr>
              <a:lnSpc>
                <a:spcPct val="170000"/>
              </a:lnSpc>
            </a:pPr>
            <a:endParaRPr b="0" lang="fr-FR" sz="2000" spc="-1" strike="noStrike">
              <a:latin typeface="Arial"/>
            </a:endParaRPr>
          </a:p>
        </p:txBody>
      </p:sp>
      <p:pic>
        <p:nvPicPr>
          <p:cNvPr id="483" name="Image 29" descr=""/>
          <p:cNvPicPr/>
          <p:nvPr/>
        </p:nvPicPr>
        <p:blipFill>
          <a:blip r:embed="rId1"/>
          <a:stretch/>
        </p:blipFill>
        <p:spPr>
          <a:xfrm>
            <a:off x="2495160" y="836640"/>
            <a:ext cx="4163040" cy="2256120"/>
          </a:xfrm>
          <a:prstGeom prst="rect">
            <a:avLst/>
          </a:prstGeom>
          <a:ln>
            <a:noFill/>
          </a:ln>
        </p:spPr>
      </p:pic>
      <p:pic>
        <p:nvPicPr>
          <p:cNvPr id="484" name="Image 6" descr=""/>
          <p:cNvPicPr/>
          <p:nvPr/>
        </p:nvPicPr>
        <p:blipFill>
          <a:blip r:embed="rId2"/>
          <a:stretch/>
        </p:blipFill>
        <p:spPr>
          <a:xfrm>
            <a:off x="1462320" y="6525000"/>
            <a:ext cx="7147800" cy="302760"/>
          </a:xfrm>
          <a:prstGeom prst="rect">
            <a:avLst/>
          </a:prstGeom>
          <a:ln>
            <a:noFill/>
          </a:ln>
        </p:spPr>
      </p:pic>
      <p:sp>
        <p:nvSpPr>
          <p:cNvPr id="485"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86" name="Image 8" descr=""/>
          <p:cNvPicPr/>
          <p:nvPr/>
        </p:nvPicPr>
        <p:blipFill>
          <a:blip r:embed="rId3"/>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7E0D0760-CB2C-42ED-81CB-BBDD85134C3B}"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488" name="CustomShape 2"/>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89" name="Image 10" descr=""/>
          <p:cNvPicPr/>
          <p:nvPr/>
        </p:nvPicPr>
        <p:blipFill>
          <a:blip r:embed="rId1"/>
          <a:stretch/>
        </p:blipFill>
        <p:spPr>
          <a:xfrm>
            <a:off x="276120" y="6346800"/>
            <a:ext cx="1052280" cy="477360"/>
          </a:xfrm>
          <a:prstGeom prst="rect">
            <a:avLst/>
          </a:prstGeom>
          <a:ln>
            <a:noFill/>
          </a:ln>
        </p:spPr>
      </p:pic>
      <p:sp>
        <p:nvSpPr>
          <p:cNvPr id="490" name="CustomShape 3"/>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The GEMOC </a:t>
            </a:r>
            <a:r>
              <a:rPr b="1" lang="fr-FR" sz="2800" spc="-1" strike="noStrike" u="sng">
                <a:solidFill>
                  <a:srgbClr val="e1001a"/>
                </a:solidFill>
                <a:uFillTx/>
                <a:latin typeface="Arial"/>
                <a:ea typeface="ＭＳ Ｐゴシック"/>
              </a:rPr>
              <a:t>Studio</a:t>
            </a:r>
            <a:r>
              <a:rPr b="1" lang="fr-FR" sz="2800" spc="-1" strike="noStrike">
                <a:solidFill>
                  <a:srgbClr val="e1001a"/>
                </a:solidFill>
                <a:latin typeface="Arial"/>
                <a:ea typeface="ＭＳ Ｐゴシック"/>
              </a:rPr>
              <a:t>: Major Components</a:t>
            </a:r>
            <a:endParaRPr b="0" lang="fr-FR" sz="2800" spc="-1" strike="noStrike">
              <a:latin typeface="Arial"/>
            </a:endParaRPr>
          </a:p>
        </p:txBody>
      </p:sp>
      <p:pic>
        <p:nvPicPr>
          <p:cNvPr id="491" name="Image 1" descr=""/>
          <p:cNvPicPr/>
          <p:nvPr/>
        </p:nvPicPr>
        <p:blipFill>
          <a:blip r:embed="rId2"/>
          <a:stretch/>
        </p:blipFill>
        <p:spPr>
          <a:xfrm>
            <a:off x="683640" y="1046160"/>
            <a:ext cx="8458200" cy="2386440"/>
          </a:xfrm>
          <a:prstGeom prst="rect">
            <a:avLst/>
          </a:prstGeom>
          <a:ln>
            <a:noFill/>
          </a:ln>
        </p:spPr>
      </p:pic>
      <p:pic>
        <p:nvPicPr>
          <p:cNvPr id="492" name="Image 9" descr=""/>
          <p:cNvPicPr/>
          <p:nvPr/>
        </p:nvPicPr>
        <p:blipFill>
          <a:blip r:embed="rId3"/>
          <a:stretch/>
        </p:blipFill>
        <p:spPr>
          <a:xfrm>
            <a:off x="35640" y="1827720"/>
            <a:ext cx="645840" cy="560880"/>
          </a:xfrm>
          <a:prstGeom prst="rect">
            <a:avLst/>
          </a:prstGeom>
          <a:ln>
            <a:noFill/>
          </a:ln>
        </p:spPr>
      </p:pic>
      <p:pic>
        <p:nvPicPr>
          <p:cNvPr id="493" name="Image 11" descr=""/>
          <p:cNvPicPr/>
          <p:nvPr/>
        </p:nvPicPr>
        <p:blipFill>
          <a:blip r:embed="rId4"/>
          <a:stretch/>
        </p:blipFill>
        <p:spPr>
          <a:xfrm>
            <a:off x="683640" y="3926520"/>
            <a:ext cx="8458200" cy="2164680"/>
          </a:xfrm>
          <a:prstGeom prst="rect">
            <a:avLst/>
          </a:prstGeom>
          <a:ln>
            <a:noFill/>
          </a:ln>
        </p:spPr>
      </p:pic>
      <p:pic>
        <p:nvPicPr>
          <p:cNvPr id="494" name="Image 13" descr=""/>
          <p:cNvPicPr/>
          <p:nvPr/>
        </p:nvPicPr>
        <p:blipFill>
          <a:blip r:embed="rId5"/>
          <a:stretch/>
        </p:blipFill>
        <p:spPr>
          <a:xfrm>
            <a:off x="35280" y="4581000"/>
            <a:ext cx="636840" cy="793080"/>
          </a:xfrm>
          <a:prstGeom prst="rect">
            <a:avLst/>
          </a:prstGeom>
          <a:ln>
            <a:noFill/>
          </a:ln>
        </p:spPr>
      </p:pic>
      <p:sp>
        <p:nvSpPr>
          <p:cNvPr id="495" name="CustomShape 4"/>
          <p:cNvSpPr/>
          <p:nvPr/>
        </p:nvSpPr>
        <p:spPr>
          <a:xfrm>
            <a:off x="4475520" y="3250440"/>
            <a:ext cx="262800" cy="476280"/>
          </a:xfrm>
          <a:prstGeom prst="downArrow">
            <a:avLst>
              <a:gd name="adj1" fmla="val 50000"/>
              <a:gd name="adj2" fmla="val 50000"/>
            </a:avLst>
          </a:prstGeom>
          <a:solidFill>
            <a:srgbClr val="668db6"/>
          </a:solidFill>
          <a:ln w="25560">
            <a:solidFill>
              <a:srgbClr val="668db6"/>
            </a:solidFill>
            <a:round/>
          </a:ln>
        </p:spPr>
        <p:style>
          <a:lnRef idx="0"/>
          <a:fillRef idx="0"/>
          <a:effectRef idx="0"/>
          <a:fontRef idx="minor"/>
        </p:style>
      </p:sp>
      <p:pic>
        <p:nvPicPr>
          <p:cNvPr id="496" name="Image 12" descr=""/>
          <p:cNvPicPr/>
          <p:nvPr/>
        </p:nvPicPr>
        <p:blipFill>
          <a:blip r:embed="rId6"/>
          <a:stretch/>
        </p:blipFill>
        <p:spPr>
          <a:xfrm>
            <a:off x="1462320" y="6525000"/>
            <a:ext cx="7147800" cy="302760"/>
          </a:xfrm>
          <a:prstGeom prst="rect">
            <a:avLst/>
          </a:prstGeom>
          <a:ln>
            <a:noFill/>
          </a:ln>
        </p:spPr>
      </p:pic>
      <p:sp>
        <p:nvSpPr>
          <p:cNvPr id="497"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98" name="Image 18" descr=""/>
          <p:cNvPicPr/>
          <p:nvPr/>
        </p:nvPicPr>
        <p:blipFill>
          <a:blip r:embed="rId7"/>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457200" y="73800"/>
            <a:ext cx="8227440" cy="560520"/>
          </a:xfrm>
          <a:prstGeom prst="rect">
            <a:avLst/>
          </a:prstGeom>
          <a:noFill/>
          <a:ln w="9360">
            <a:noFill/>
          </a:ln>
        </p:spPr>
        <p:style>
          <a:lnRef idx="0"/>
          <a:fillRef idx="0"/>
          <a:effectRef idx="0"/>
          <a:fontRef idx="minor"/>
        </p:style>
        <p:txBody>
          <a:bodyPr lIns="0" rIns="0" tIns="0" bIns="0" anchor="ctr"/>
          <a:p>
            <a:pPr algn="ctr">
              <a:lnSpc>
                <a:spcPct val="100000"/>
              </a:lnSpc>
            </a:pPr>
            <a:r>
              <a:rPr b="1" lang="fr-FR" sz="6000" spc="-1" strike="noStrike">
                <a:solidFill>
                  <a:srgbClr val="e1001a"/>
                </a:solidFill>
                <a:latin typeface="Yanone Kaffeesatz Bold"/>
                <a:ea typeface="ＭＳ Ｐゴシック"/>
              </a:rPr>
              <a:t>The GEMOC Studio</a:t>
            </a:r>
            <a:endParaRPr b="0" lang="fr-FR" sz="6000" spc="-1" strike="noStrike">
              <a:latin typeface="Arial"/>
            </a:endParaRPr>
          </a:p>
        </p:txBody>
      </p:sp>
      <p:pic>
        <p:nvPicPr>
          <p:cNvPr id="500" name="Image 163" descr=""/>
          <p:cNvPicPr/>
          <p:nvPr/>
        </p:nvPicPr>
        <p:blipFill>
          <a:blip r:embed="rId1"/>
          <a:stretch/>
        </p:blipFill>
        <p:spPr>
          <a:xfrm>
            <a:off x="1619640" y="732960"/>
            <a:ext cx="6089400" cy="4295520"/>
          </a:xfrm>
          <a:prstGeom prst="rect">
            <a:avLst/>
          </a:prstGeom>
          <a:ln>
            <a:noFill/>
          </a:ln>
          <a:effectLst>
            <a:outerShdw algn="tl" blurRad="292100" dir="2700000" dist="138479" rotWithShape="0">
              <a:srgbClr val="333333">
                <a:alpha val="65000"/>
              </a:srgbClr>
            </a:outerShdw>
          </a:effectLst>
        </p:spPr>
      </p:pic>
      <p:sp>
        <p:nvSpPr>
          <p:cNvPr id="501"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 </a:t>
            </a:r>
            <a:fld id="{847FF0F5-1E72-4BD8-9BC5-DF23619ECC05}" type="slidenum">
              <a:rPr b="1"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502" name="Image 6" descr=""/>
          <p:cNvPicPr/>
          <p:nvPr/>
        </p:nvPicPr>
        <p:blipFill>
          <a:blip r:embed="rId2"/>
          <a:stretch/>
        </p:blipFill>
        <p:spPr>
          <a:xfrm>
            <a:off x="7711200" y="137880"/>
            <a:ext cx="1314000" cy="469800"/>
          </a:xfrm>
          <a:prstGeom prst="rect">
            <a:avLst/>
          </a:prstGeom>
          <a:ln>
            <a:noFill/>
          </a:ln>
        </p:spPr>
      </p:pic>
      <p:sp>
        <p:nvSpPr>
          <p:cNvPr id="503" name="CustomShape 3"/>
          <p:cNvSpPr/>
          <p:nvPr/>
        </p:nvSpPr>
        <p:spPr>
          <a:xfrm>
            <a:off x="3071880" y="5924160"/>
            <a:ext cx="2800440" cy="36288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latin typeface="Arial"/>
                <a:ea typeface="ＭＳ Ｐゴシック"/>
              </a:rPr>
              <a:t>http://gemoc.org/studio/</a:t>
            </a:r>
            <a:endParaRPr b="0" lang="fr-FR" sz="1800" spc="-1" strike="noStrike">
              <a:latin typeface="Arial"/>
            </a:endParaRPr>
          </a:p>
        </p:txBody>
      </p:sp>
      <p:sp>
        <p:nvSpPr>
          <p:cNvPr id="504" name="CustomShape 4"/>
          <p:cNvSpPr/>
          <p:nvPr/>
        </p:nvSpPr>
        <p:spPr>
          <a:xfrm>
            <a:off x="467640" y="5157360"/>
            <a:ext cx="8350920" cy="729360"/>
          </a:xfrm>
          <a:prstGeom prst="rect">
            <a:avLst/>
          </a:prstGeom>
          <a:solidFill>
            <a:schemeClr val="bg1">
              <a:alpha val="66000"/>
            </a:schemeClr>
          </a:solidFill>
          <a:ln>
            <a:noFill/>
          </a:ln>
          <a:effectLst>
            <a:outerShdw algn="tl" blurRad="50800" dir="2700000" dist="37674" rotWithShape="0">
              <a:srgbClr val="000000">
                <a:alpha val="40000"/>
              </a:srgbClr>
            </a:outerShdw>
          </a:effectLst>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ＭＳ Ｐゴシック"/>
              </a:rPr>
              <a:t>Benoit Combemale, Julien Deantoni, Olivier Barais, Arnaud Blouin, Erwan Bousse, Cédric Brun, Thomas Degueule and Didier Vojtisek, "A Solution to the TTC'15 Model Execution Case Using the GEMOC Studio," In 8th Transformation Tool Contest (TTC), 2015. </a:t>
            </a:r>
            <a:r>
              <a:rPr b="1" lang="fr-FR" sz="1400" spc="-1" strike="noStrike">
                <a:solidFill>
                  <a:srgbClr val="000000"/>
                </a:solidFill>
                <a:latin typeface="Arial"/>
                <a:ea typeface="ＭＳ Ｐゴシック"/>
              </a:rPr>
              <a:t>Overall Winner</a:t>
            </a:r>
            <a:endParaRPr b="0" lang="fr-FR" sz="1400" spc="-1" strike="noStrike">
              <a:latin typeface="Arial"/>
            </a:endParaRPr>
          </a:p>
        </p:txBody>
      </p:sp>
      <p:pic>
        <p:nvPicPr>
          <p:cNvPr id="505" name="Image 9" descr=""/>
          <p:cNvPicPr/>
          <p:nvPr/>
        </p:nvPicPr>
        <p:blipFill>
          <a:blip r:embed="rId3"/>
          <a:stretch/>
        </p:blipFill>
        <p:spPr>
          <a:xfrm>
            <a:off x="1462320" y="6525000"/>
            <a:ext cx="7147800" cy="302760"/>
          </a:xfrm>
          <a:prstGeom prst="rect">
            <a:avLst/>
          </a:prstGeom>
          <a:ln>
            <a:noFill/>
          </a:ln>
        </p:spPr>
      </p:pic>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Breathe Life Into Your Designer!</a:t>
            </a:r>
            <a:endParaRPr b="0" lang="fr-FR" sz="2800" spc="-1" strike="noStrike">
              <a:latin typeface="Arial"/>
            </a:endParaRPr>
          </a:p>
        </p:txBody>
      </p:sp>
      <p:sp>
        <p:nvSpPr>
          <p:cNvPr id="507"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EFE55A01-EE7D-4715-AA33-895E58CC7244}"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508" name="Image 2" descr=""/>
          <p:cNvPicPr/>
          <p:nvPr/>
        </p:nvPicPr>
        <p:blipFill>
          <a:blip r:embed="rId1"/>
          <a:stretch/>
        </p:blipFill>
        <p:spPr>
          <a:xfrm>
            <a:off x="870120" y="1200240"/>
            <a:ext cx="7401960" cy="4455720"/>
          </a:xfrm>
          <a:prstGeom prst="rect">
            <a:avLst/>
          </a:prstGeom>
          <a:ln>
            <a:noFill/>
          </a:ln>
        </p:spPr>
      </p:pic>
      <p:pic>
        <p:nvPicPr>
          <p:cNvPr id="509" name="Image 6" descr=""/>
          <p:cNvPicPr/>
          <p:nvPr/>
        </p:nvPicPr>
        <p:blipFill>
          <a:blip r:embed="rId2"/>
          <a:stretch/>
        </p:blipFill>
        <p:spPr>
          <a:xfrm>
            <a:off x="7711200" y="137880"/>
            <a:ext cx="1314000" cy="469800"/>
          </a:xfrm>
          <a:prstGeom prst="rect">
            <a:avLst/>
          </a:prstGeom>
          <a:ln>
            <a:noFill/>
          </a:ln>
        </p:spPr>
      </p:pic>
      <p:pic>
        <p:nvPicPr>
          <p:cNvPr id="510" name="Image 7" descr=""/>
          <p:cNvPicPr/>
          <p:nvPr/>
        </p:nvPicPr>
        <p:blipFill>
          <a:blip r:embed="rId3"/>
          <a:stretch/>
        </p:blipFill>
        <p:spPr>
          <a:xfrm>
            <a:off x="1462320" y="6525000"/>
            <a:ext cx="7147800" cy="302760"/>
          </a:xfrm>
          <a:prstGeom prst="rect">
            <a:avLst/>
          </a:prstGeom>
          <a:ln>
            <a:noFill/>
          </a:ln>
        </p:spPr>
      </p:pic>
      <p:sp>
        <p:nvSpPr>
          <p:cNvPr id="511" name="CustomShape 3"/>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512" name="Image 9" descr=""/>
          <p:cNvPicPr/>
          <p:nvPr/>
        </p:nvPicPr>
        <p:blipFill>
          <a:blip r:embed="rId4"/>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D2AD0535-0D86-4C83-A8DE-4A46FBE5CC5F}"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514" name="CustomShape 2"/>
          <p:cNvSpPr/>
          <p:nvPr/>
        </p:nvSpPr>
        <p:spPr>
          <a:xfrm>
            <a:off x="457200" y="73800"/>
            <a:ext cx="8227440" cy="560520"/>
          </a:xfrm>
          <a:prstGeom prst="rect">
            <a:avLst/>
          </a:prstGeom>
          <a:noFill/>
          <a:ln w="9360">
            <a:noFill/>
          </a:ln>
        </p:spPr>
        <p:style>
          <a:lnRef idx="0"/>
          <a:fillRef idx="0"/>
          <a:effectRef idx="0"/>
          <a:fontRef idx="minor"/>
        </p:style>
        <p:txBody>
          <a:bodyPr lIns="0" rIns="0" tIns="0" bIns="0" anchor="ctr"/>
          <a:p>
            <a:pPr algn="ctr">
              <a:lnSpc>
                <a:spcPct val="100000"/>
              </a:lnSpc>
            </a:pPr>
            <a:r>
              <a:rPr b="1" lang="fr-FR" sz="6000" spc="-1" strike="noStrike">
                <a:solidFill>
                  <a:srgbClr val="e1001a"/>
                </a:solidFill>
                <a:latin typeface="Yanone Kaffeesatz Bold"/>
                <a:ea typeface="ＭＳ Ｐゴシック"/>
              </a:rPr>
              <a:t>Activity Diagram Debugger</a:t>
            </a:r>
            <a:endParaRPr b="0" lang="fr-FR" sz="6000" spc="-1" strike="noStrike">
              <a:latin typeface="Arial"/>
            </a:endParaRPr>
          </a:p>
        </p:txBody>
      </p:sp>
      <p:sp>
        <p:nvSpPr>
          <p:cNvPr id="515" name="CustomShape 3"/>
          <p:cNvSpPr/>
          <p:nvPr/>
        </p:nvSpPr>
        <p:spPr>
          <a:xfrm>
            <a:off x="2261880" y="5940000"/>
            <a:ext cx="4716360" cy="36288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latin typeface="Arial"/>
                <a:ea typeface="ＭＳ Ｐゴシック"/>
              </a:rPr>
              <a:t>https://github.com/gemoc/activitydiagram</a:t>
            </a:r>
            <a:endParaRPr b="0" lang="fr-FR" sz="1800" spc="-1" strike="noStrike">
              <a:latin typeface="Arial"/>
            </a:endParaRPr>
          </a:p>
        </p:txBody>
      </p:sp>
      <p:pic>
        <p:nvPicPr>
          <p:cNvPr id="516" name="Image 1" descr=""/>
          <p:cNvPicPr/>
          <p:nvPr/>
        </p:nvPicPr>
        <p:blipFill>
          <a:blip r:embed="rId1"/>
          <a:stretch/>
        </p:blipFill>
        <p:spPr>
          <a:xfrm>
            <a:off x="323640" y="1135800"/>
            <a:ext cx="8517600" cy="4646520"/>
          </a:xfrm>
          <a:prstGeom prst="rect">
            <a:avLst/>
          </a:prstGeom>
          <a:ln>
            <a:noFill/>
          </a:ln>
          <a:effectLst>
            <a:outerShdw algn="tl" blurRad="292100" dir="2700000" dist="138479" rotWithShape="0">
              <a:srgbClr val="333333">
                <a:alpha val="65000"/>
              </a:srgbClr>
            </a:outerShdw>
          </a:effectLst>
        </p:spPr>
      </p:pic>
      <p:pic>
        <p:nvPicPr>
          <p:cNvPr id="517" name="Image 7" descr=""/>
          <p:cNvPicPr/>
          <p:nvPr/>
        </p:nvPicPr>
        <p:blipFill>
          <a:blip r:embed="rId2"/>
          <a:stretch/>
        </p:blipFill>
        <p:spPr>
          <a:xfrm>
            <a:off x="7711200" y="137880"/>
            <a:ext cx="1314000" cy="469800"/>
          </a:xfrm>
          <a:prstGeom prst="rect">
            <a:avLst/>
          </a:prstGeom>
          <a:ln>
            <a:noFill/>
          </a:ln>
        </p:spPr>
      </p:pic>
      <p:pic>
        <p:nvPicPr>
          <p:cNvPr id="518" name="Image 12" descr=""/>
          <p:cNvPicPr/>
          <p:nvPr/>
        </p:nvPicPr>
        <p:blipFill>
          <a:blip r:embed="rId3"/>
          <a:stretch/>
        </p:blipFill>
        <p:spPr>
          <a:xfrm>
            <a:off x="1462320" y="6525000"/>
            <a:ext cx="7147800" cy="302760"/>
          </a:xfrm>
          <a:prstGeom prst="rect">
            <a:avLst/>
          </a:prstGeom>
          <a:ln>
            <a:noFill/>
          </a:ln>
        </p:spPr>
      </p:pic>
      <p:sp>
        <p:nvSpPr>
          <p:cNvPr id="519"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520" name="Image 14" descr=""/>
          <p:cNvPicPr/>
          <p:nvPr/>
        </p:nvPicPr>
        <p:blipFill>
          <a:blip r:embed="rId4"/>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Reifying Concurrency in xDSML: Limitations</a:t>
            </a:r>
            <a:endParaRPr b="0" lang="fr-FR" sz="2800" spc="-1" strike="noStrike">
              <a:latin typeface="Arial"/>
            </a:endParaRPr>
          </a:p>
        </p:txBody>
      </p:sp>
      <p:sp>
        <p:nvSpPr>
          <p:cNvPr id="522"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27FA59DE-9569-458E-BC24-4768FFEE9732}"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523" name="CustomShape 3"/>
          <p:cNvSpPr/>
          <p:nvPr/>
        </p:nvSpPr>
        <p:spPr>
          <a:xfrm>
            <a:off x="467640" y="1196640"/>
            <a:ext cx="8494920" cy="4894560"/>
          </a:xfrm>
          <a:prstGeom prst="rect">
            <a:avLst/>
          </a:prstGeom>
          <a:noFill/>
          <a:ln>
            <a:noFill/>
          </a:ln>
        </p:spPr>
        <p:style>
          <a:lnRef idx="0"/>
          <a:fillRef idx="0"/>
          <a:effectRef idx="0"/>
          <a:fontRef idx="minor"/>
        </p:style>
        <p:txBody>
          <a:bodyPr lIns="90000" rIns="90000" tIns="45000" bIns="45000"/>
          <a:p>
            <a:pPr marL="343080" indent="-340920">
              <a:lnSpc>
                <a:spcPct val="100000"/>
              </a:lnSpc>
              <a:buClr>
                <a:srgbClr val="ff0000"/>
              </a:buClr>
              <a:buFont typeface="Arial"/>
              <a:buChar char="•"/>
            </a:pPr>
            <a:r>
              <a:rPr b="0" lang="fr-FR" sz="2200" spc="-1" strike="noStrike">
                <a:solidFill>
                  <a:srgbClr val="808080"/>
                </a:solidFill>
                <a:latin typeface="Arial"/>
                <a:ea typeface="ＭＳ Ｐゴシック"/>
              </a:rPr>
              <a:t>Concurrency remains implicit and ad-hoc in language design and implementation:</a:t>
            </a:r>
            <a:endParaRPr b="0" lang="fr-FR" sz="2200" spc="-1" strike="noStrike">
              <a:latin typeface="Arial"/>
            </a:endParaRPr>
          </a:p>
          <a:p>
            <a:pPr lvl="2" marL="1076040" indent="-340920">
              <a:lnSpc>
                <a:spcPct val="100000"/>
              </a:lnSpc>
              <a:spcBef>
                <a:spcPts val="601"/>
              </a:spcBef>
              <a:buClr>
                <a:srgbClr val="808080"/>
              </a:buClr>
              <a:buFont typeface="Arial"/>
              <a:buChar char="•"/>
            </a:pPr>
            <a:r>
              <a:rPr b="0" lang="fr-FR" sz="1800" spc="-1" strike="noStrike">
                <a:solidFill>
                  <a:srgbClr val="808080"/>
                </a:solidFill>
                <a:latin typeface="Arial"/>
                <a:ea typeface="ＭＳ Ｐゴシック"/>
              </a:rPr>
              <a:t>Design: implicitly inherited from the meta-language used</a:t>
            </a:r>
            <a:endParaRPr b="0" lang="fr-FR" sz="1800" spc="-1" strike="noStrike">
              <a:latin typeface="Arial"/>
            </a:endParaRPr>
          </a:p>
          <a:p>
            <a:pPr lvl="2" marL="1076040" indent="-340920">
              <a:lnSpc>
                <a:spcPct val="100000"/>
              </a:lnSpc>
              <a:spcBef>
                <a:spcPts val="601"/>
              </a:spcBef>
              <a:buClr>
                <a:srgbClr val="808080"/>
              </a:buClr>
              <a:buFont typeface="Arial"/>
              <a:buChar char="•"/>
            </a:pPr>
            <a:r>
              <a:rPr b="0" lang="fr-FR" sz="1800" spc="-1" strike="noStrike">
                <a:solidFill>
                  <a:srgbClr val="808080"/>
                </a:solidFill>
                <a:latin typeface="Arial"/>
                <a:ea typeface="ＭＳ Ｐゴシック"/>
              </a:rPr>
              <a:t>Implementation: mostly embedded in the underlying execution environment</a:t>
            </a:r>
            <a:endParaRPr b="0" lang="fr-FR" sz="1800" spc="-1" strike="noStrike">
              <a:latin typeface="Arial"/>
            </a:endParaRPr>
          </a:p>
          <a:p>
            <a:pPr>
              <a:lnSpc>
                <a:spcPct val="100000"/>
              </a:lnSpc>
            </a:pPr>
            <a:endParaRPr b="0" lang="fr-FR" sz="1800" spc="-1" strike="noStrike">
              <a:latin typeface="Arial"/>
            </a:endParaRPr>
          </a:p>
          <a:p>
            <a:pPr marL="343080" indent="-340920">
              <a:lnSpc>
                <a:spcPct val="100000"/>
              </a:lnSpc>
              <a:buClr>
                <a:srgbClr val="ff0000"/>
              </a:buClr>
              <a:buFont typeface="Arial"/>
              <a:buChar char="•"/>
            </a:pPr>
            <a:r>
              <a:rPr b="0" lang="fr-FR" sz="2200" spc="-1" strike="noStrike">
                <a:solidFill>
                  <a:srgbClr val="808080"/>
                </a:solidFill>
                <a:latin typeface="Arial"/>
                <a:ea typeface="ＭＳ Ｐゴシック"/>
              </a:rPr>
              <a:t>The lack of an explicit concurrency specification in language design prevents:</a:t>
            </a:r>
            <a:endParaRPr b="0" lang="fr-FR" sz="2200" spc="-1" strike="noStrike">
              <a:latin typeface="Arial"/>
            </a:endParaRPr>
          </a:p>
          <a:p>
            <a:pPr lvl="2" marL="1076040" indent="-340920">
              <a:lnSpc>
                <a:spcPct val="100000"/>
              </a:lnSpc>
              <a:spcBef>
                <a:spcPts val="601"/>
              </a:spcBef>
              <a:buClr>
                <a:srgbClr val="808080"/>
              </a:buClr>
              <a:buFont typeface="Arial"/>
              <a:buChar char="•"/>
            </a:pPr>
            <a:r>
              <a:rPr b="0" lang="fr-FR" sz="1800" spc="-1" strike="noStrike">
                <a:solidFill>
                  <a:srgbClr val="808080"/>
                </a:solidFill>
                <a:latin typeface="Arial"/>
                <a:ea typeface="ＭＳ Ｐゴシック"/>
              </a:rPr>
              <a:t>leveraging the concurrency concern of a particular domain or platform</a:t>
            </a:r>
            <a:endParaRPr b="0" lang="fr-FR" sz="1800" spc="-1" strike="noStrike">
              <a:latin typeface="Arial"/>
            </a:endParaRPr>
          </a:p>
          <a:p>
            <a:pPr lvl="2" marL="1076040" indent="-340920">
              <a:lnSpc>
                <a:spcPct val="100000"/>
              </a:lnSpc>
              <a:spcBef>
                <a:spcPts val="601"/>
              </a:spcBef>
              <a:buClr>
                <a:srgbClr val="808080"/>
              </a:buClr>
              <a:buFont typeface="Arial"/>
              <a:buChar char="•"/>
            </a:pPr>
            <a:r>
              <a:rPr b="0" lang="fr-FR" sz="1800" spc="-1" strike="noStrike">
                <a:solidFill>
                  <a:srgbClr val="808080"/>
                </a:solidFill>
                <a:latin typeface="Arial"/>
                <a:ea typeface="ＭＳ Ｐゴシック"/>
              </a:rPr>
              <a:t>a complete understanding of the behavioral semantics</a:t>
            </a:r>
            <a:endParaRPr b="0" lang="fr-FR" sz="1800" spc="-1" strike="noStrike">
              <a:latin typeface="Arial"/>
            </a:endParaRPr>
          </a:p>
          <a:p>
            <a:pPr lvl="2" marL="1076040" indent="-340920">
              <a:lnSpc>
                <a:spcPct val="100000"/>
              </a:lnSpc>
              <a:spcBef>
                <a:spcPts val="601"/>
              </a:spcBef>
              <a:buClr>
                <a:srgbClr val="808080"/>
              </a:buClr>
              <a:buFont typeface="Arial"/>
              <a:buChar char="•"/>
            </a:pPr>
            <a:r>
              <a:rPr b="0" lang="fr-FR" sz="1800" spc="-1" strike="noStrike">
                <a:solidFill>
                  <a:srgbClr val="808080"/>
                </a:solidFill>
                <a:latin typeface="Arial"/>
                <a:ea typeface="ＭＳ Ｐゴシック"/>
              </a:rPr>
              <a:t>effective concurrency-aware analysis techniques</a:t>
            </a:r>
            <a:endParaRPr b="0" lang="fr-FR" sz="1800" spc="-1" strike="noStrike">
              <a:latin typeface="Arial"/>
            </a:endParaRPr>
          </a:p>
          <a:p>
            <a:pPr lvl="2" marL="1076040" indent="-340920">
              <a:lnSpc>
                <a:spcPct val="100000"/>
              </a:lnSpc>
              <a:spcBef>
                <a:spcPts val="601"/>
              </a:spcBef>
              <a:buClr>
                <a:srgbClr val="808080"/>
              </a:buClr>
              <a:buFont typeface="Arial"/>
              <a:buChar char="•"/>
            </a:pPr>
            <a:r>
              <a:rPr b="0" lang="fr-FR" sz="1800" spc="-1" strike="noStrike">
                <a:solidFill>
                  <a:srgbClr val="808080"/>
                </a:solidFill>
                <a:latin typeface="Arial"/>
                <a:ea typeface="ＭＳ Ｐゴシック"/>
              </a:rPr>
              <a:t>effective techniques for producing semantic variants</a:t>
            </a:r>
            <a:endParaRPr b="0" lang="fr-FR" sz="1800" spc="-1" strike="noStrike">
              <a:latin typeface="Arial"/>
            </a:endParaRPr>
          </a:p>
          <a:p>
            <a:pPr lvl="2" marL="1076040" indent="-340920">
              <a:lnSpc>
                <a:spcPct val="100000"/>
              </a:lnSpc>
              <a:spcBef>
                <a:spcPts val="601"/>
              </a:spcBef>
              <a:buClr>
                <a:srgbClr val="808080"/>
              </a:buClr>
              <a:buFont typeface="Arial"/>
              <a:buChar char="•"/>
            </a:pPr>
            <a:r>
              <a:rPr b="0" lang="fr-FR" sz="1800" spc="-1" strike="noStrike">
                <a:solidFill>
                  <a:srgbClr val="808080"/>
                </a:solidFill>
                <a:latin typeface="Arial"/>
                <a:ea typeface="ＭＳ Ｐゴシック"/>
              </a:rPr>
              <a:t>analysis of the deployment on parallel architectures</a:t>
            </a:r>
            <a:endParaRPr b="0" lang="fr-FR" sz="1800" spc="-1" strike="noStrike">
              <a:latin typeface="Arial"/>
            </a:endParaRPr>
          </a:p>
        </p:txBody>
      </p:sp>
      <p:pic>
        <p:nvPicPr>
          <p:cNvPr id="524" name="Image 5" descr=""/>
          <p:cNvPicPr/>
          <p:nvPr/>
        </p:nvPicPr>
        <p:blipFill>
          <a:blip r:embed="rId1"/>
          <a:stretch/>
        </p:blipFill>
        <p:spPr>
          <a:xfrm>
            <a:off x="1462320" y="6525000"/>
            <a:ext cx="7147800" cy="302760"/>
          </a:xfrm>
          <a:prstGeom prst="rect">
            <a:avLst/>
          </a:prstGeom>
          <a:ln>
            <a:noFill/>
          </a:ln>
        </p:spPr>
      </p:pic>
      <p:sp>
        <p:nvSpPr>
          <p:cNvPr id="525"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526" name="Image 7"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Reifying Concurrency in xDSML: Approach</a:t>
            </a:r>
            <a:endParaRPr b="0" lang="fr-FR" sz="2800" spc="-1" strike="noStrike">
              <a:latin typeface="Arial"/>
            </a:endParaRPr>
          </a:p>
        </p:txBody>
      </p:sp>
      <p:sp>
        <p:nvSpPr>
          <p:cNvPr id="528"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BB4EAEC0-18AD-446F-84D4-997FB9E08AA0}"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529" name="Image 2" descr=""/>
          <p:cNvPicPr/>
          <p:nvPr/>
        </p:nvPicPr>
        <p:blipFill>
          <a:blip r:embed="rId1"/>
          <a:stretch/>
        </p:blipFill>
        <p:spPr>
          <a:xfrm>
            <a:off x="347760" y="2205000"/>
            <a:ext cx="8483400" cy="2502720"/>
          </a:xfrm>
          <a:prstGeom prst="rect">
            <a:avLst/>
          </a:prstGeom>
          <a:ln>
            <a:noFill/>
          </a:ln>
        </p:spPr>
      </p:pic>
      <p:pic>
        <p:nvPicPr>
          <p:cNvPr id="530" name="Image 5" descr=""/>
          <p:cNvPicPr/>
          <p:nvPr/>
        </p:nvPicPr>
        <p:blipFill>
          <a:blip r:embed="rId2"/>
          <a:stretch/>
        </p:blipFill>
        <p:spPr>
          <a:xfrm>
            <a:off x="1462320" y="6525000"/>
            <a:ext cx="7147800" cy="302760"/>
          </a:xfrm>
          <a:prstGeom prst="rect">
            <a:avLst/>
          </a:prstGeom>
          <a:ln>
            <a:noFill/>
          </a:ln>
        </p:spPr>
      </p:pic>
      <p:sp>
        <p:nvSpPr>
          <p:cNvPr id="531" name="CustomShape 3"/>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532" name="Image 8" descr=""/>
          <p:cNvPicPr/>
          <p:nvPr/>
        </p:nvPicPr>
        <p:blipFill>
          <a:blip r:embed="rId3"/>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Tutorial website</a:t>
            </a:r>
            <a:endParaRPr b="0" lang="fr-FR" sz="2800" spc="-1" strike="noStrike">
              <a:latin typeface="Arial"/>
            </a:endParaRPr>
          </a:p>
        </p:txBody>
      </p:sp>
      <p:sp>
        <p:nvSpPr>
          <p:cNvPr id="324" name="CustomShape 2"/>
          <p:cNvSpPr/>
          <p:nvPr/>
        </p:nvSpPr>
        <p:spPr>
          <a:xfrm>
            <a:off x="1475640" y="6488280"/>
            <a:ext cx="705456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GEMOC Studio Tutorial @ MODELS 2017 – Benoit Combemale and Julien Deantoni – Sep., 2017</a:t>
            </a:r>
            <a:endParaRPr b="0" lang="fr-FR" sz="1100" spc="-1" strike="noStrike">
              <a:latin typeface="Arial"/>
            </a:endParaRPr>
          </a:p>
        </p:txBody>
      </p:sp>
      <p:sp>
        <p:nvSpPr>
          <p:cNvPr id="325" name="CustomShape 3"/>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E359E1E7-964E-4EA8-A924-6132A6923BC3}"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326" name="CustomShape 4"/>
          <p:cNvSpPr/>
          <p:nvPr/>
        </p:nvSpPr>
        <p:spPr>
          <a:xfrm>
            <a:off x="467640" y="1196640"/>
            <a:ext cx="8674200" cy="4894560"/>
          </a:xfrm>
          <a:prstGeom prst="rect">
            <a:avLst/>
          </a:prstGeom>
          <a:noFill/>
          <a:ln>
            <a:noFill/>
          </a:ln>
        </p:spPr>
        <p:style>
          <a:lnRef idx="0"/>
          <a:fillRef idx="0"/>
          <a:effectRef idx="0"/>
          <a:fontRef idx="minor"/>
        </p:style>
        <p:txBody>
          <a:bodyPr lIns="90000" rIns="90000" tIns="45000" bIns="45000"/>
          <a:p>
            <a:pPr marL="342720" indent="-340560" algn="ctr">
              <a:lnSpc>
                <a:spcPct val="170000"/>
              </a:lnSpc>
            </a:pPr>
            <a:endParaRPr b="0" lang="fr-FR" sz="1800" spc="-1" strike="noStrike">
              <a:latin typeface="Arial"/>
            </a:endParaRPr>
          </a:p>
          <a:p>
            <a:pPr marL="342720" indent="-340560" algn="ctr">
              <a:lnSpc>
                <a:spcPct val="170000"/>
              </a:lnSpc>
            </a:pPr>
            <a:endParaRPr b="0" lang="fr-FR" sz="1800" spc="-1" strike="noStrike">
              <a:latin typeface="Arial"/>
            </a:endParaRPr>
          </a:p>
          <a:p>
            <a:pPr marL="342720" indent="-340560" algn="ctr">
              <a:lnSpc>
                <a:spcPct val="170000"/>
              </a:lnSpc>
            </a:pPr>
            <a:endParaRPr b="0" lang="fr-FR" sz="1800" spc="-1" strike="noStrike">
              <a:latin typeface="Arial"/>
            </a:endParaRPr>
          </a:p>
          <a:p>
            <a:pPr marL="342720" indent="-340560" algn="ctr">
              <a:lnSpc>
                <a:spcPct val="170000"/>
              </a:lnSpc>
            </a:pPr>
            <a:r>
              <a:rPr b="0" lang="fr-FR" sz="2200" spc="-1" strike="noStrike" u="sng">
                <a:solidFill>
                  <a:srgbClr val="732b4a"/>
                </a:solidFill>
                <a:uFillTx/>
                <a:latin typeface="Arial"/>
                <a:ea typeface="ＭＳ Ｐゴシック"/>
                <a:hlinkClick r:id="rId1"/>
              </a:rPr>
              <a:t>https</a:t>
            </a:r>
            <a:r>
              <a:rPr b="0" lang="fr-FR" sz="2200" spc="-1" strike="noStrike" u="sng">
                <a:solidFill>
                  <a:srgbClr val="732b4a"/>
                </a:solidFill>
                <a:uFillTx/>
                <a:latin typeface="Arial"/>
                <a:ea typeface="ＭＳ Ｐゴシック"/>
                <a:hlinkClick r:id="rId2"/>
              </a:rPr>
              <a:t>://</a:t>
            </a:r>
            <a:r>
              <a:rPr b="0" lang="fr-FR" sz="2200" spc="-1" strike="noStrike" u="sng">
                <a:solidFill>
                  <a:srgbClr val="732b4a"/>
                </a:solidFill>
                <a:uFillTx/>
                <a:latin typeface="Arial"/>
                <a:ea typeface="ＭＳ Ｐゴシック"/>
                <a:hlinkClick r:id="rId3"/>
              </a:rPr>
              <a:t>github.com/gemoc/MODELS2017Tutorial</a:t>
            </a:r>
            <a:endParaRPr b="0" lang="fr-FR" sz="2200" spc="-1" strike="noStrike">
              <a:latin typeface="Arial"/>
            </a:endParaRPr>
          </a:p>
          <a:p>
            <a:pPr marL="342720" indent="-340560" algn="ctr">
              <a:lnSpc>
                <a:spcPct val="170000"/>
              </a:lnSpc>
            </a:pPr>
            <a:endParaRPr b="0" lang="fr-FR" sz="2200" spc="-1" strike="noStrike">
              <a:latin typeface="Arial"/>
            </a:endParaRPr>
          </a:p>
          <a:p>
            <a:pPr marL="342720" indent="-340560">
              <a:lnSpc>
                <a:spcPct val="170000"/>
              </a:lnSpc>
            </a:pPr>
            <a:r>
              <a:rPr b="0" lang="fr-FR" sz="1800" spc="-1" strike="noStrike">
                <a:solidFill>
                  <a:srgbClr val="000000"/>
                </a:solidFill>
                <a:latin typeface="Arial"/>
                <a:ea typeface="ＭＳ Ｐゴシック"/>
              </a:rPr>
              <a:t>See: </a:t>
            </a:r>
            <a:endParaRPr b="0" lang="fr-FR" sz="1800" spc="-1" strike="noStrike">
              <a:latin typeface="Arial"/>
            </a:endParaRPr>
          </a:p>
          <a:p>
            <a:pPr marL="342720" indent="-340560">
              <a:lnSpc>
                <a:spcPct val="170000"/>
              </a:lnSpc>
              <a:buClr>
                <a:srgbClr val="ff0000"/>
              </a:buClr>
              <a:buFont typeface="Arial"/>
              <a:buChar char="•"/>
            </a:pPr>
            <a:r>
              <a:rPr b="0" lang="fr-FR" sz="1600" spc="-1" strike="noStrike">
                <a:solidFill>
                  <a:srgbClr val="000000"/>
                </a:solidFill>
                <a:latin typeface="Arial"/>
                <a:ea typeface="ＭＳ Ｐゴシック"/>
              </a:rPr>
              <a:t>README</a:t>
            </a:r>
            <a:endParaRPr b="0" lang="fr-FR" sz="1600" spc="-1" strike="noStrike">
              <a:latin typeface="Arial"/>
            </a:endParaRPr>
          </a:p>
          <a:p>
            <a:pPr marL="342720" indent="-340560">
              <a:lnSpc>
                <a:spcPct val="170000"/>
              </a:lnSpc>
              <a:buClr>
                <a:srgbClr val="ff0000"/>
              </a:buClr>
              <a:buFont typeface="Arial"/>
              <a:buChar char="•"/>
            </a:pPr>
            <a:r>
              <a:rPr b="0" lang="fr-FR" sz="1600" spc="-1" strike="noStrike">
                <a:solidFill>
                  <a:srgbClr val="000000"/>
                </a:solidFill>
                <a:latin typeface="Arial"/>
                <a:ea typeface="ＭＳ Ｐゴシック"/>
              </a:rPr>
              <a:t>/slides/tutorial-slides.pptx</a:t>
            </a:r>
            <a:endParaRPr b="0" lang="fr-FR" sz="1600" spc="-1" strike="noStrike">
              <a:latin typeface="Arial"/>
            </a:endParaRPr>
          </a:p>
          <a:p>
            <a:pPr marL="342720" indent="-340560">
              <a:lnSpc>
                <a:spcPct val="170000"/>
              </a:lnSpc>
              <a:buClr>
                <a:srgbClr val="ff0000"/>
              </a:buClr>
              <a:buFont typeface="Arial"/>
              <a:buChar char="•"/>
            </a:pPr>
            <a:r>
              <a:rPr b="0" lang="fr-FR" sz="1600" spc="-1" strike="noStrike">
                <a:solidFill>
                  <a:srgbClr val="000000"/>
                </a:solidFill>
                <a:latin typeface="Arial"/>
                <a:ea typeface="ＭＳ Ｐゴシック"/>
              </a:rPr>
              <a:t>/code/* </a:t>
            </a:r>
            <a:r>
              <a:rPr b="0" lang="fr-FR" sz="2000" spc="-1" strike="noStrike">
                <a:solidFill>
                  <a:srgbClr val="000000"/>
                </a:solidFill>
                <a:latin typeface="Arial"/>
                <a:ea typeface="ＭＳ Ｐゴシック"/>
              </a:rPr>
              <a:t>☺</a:t>
            </a:r>
            <a:endParaRPr b="0" lang="fr-FR" sz="2000" spc="-1" strike="noStrike">
              <a:latin typeface="Arial"/>
            </a:endParaRPr>
          </a:p>
        </p:txBody>
      </p:sp>
      <p:sp>
        <p:nvSpPr>
          <p:cNvPr id="327"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328" name="Image 6" descr=""/>
          <p:cNvPicPr/>
          <p:nvPr/>
        </p:nvPicPr>
        <p:blipFill>
          <a:blip r:embed="rId4"/>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Weave Concurrency Constraints Into Your DSL!</a:t>
            </a:r>
            <a:endParaRPr b="0" lang="fr-FR" sz="2800" spc="-1" strike="noStrike">
              <a:latin typeface="Arial"/>
            </a:endParaRPr>
          </a:p>
        </p:txBody>
      </p:sp>
      <p:sp>
        <p:nvSpPr>
          <p:cNvPr id="534"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9766F844-5D88-4AB8-8223-86A002771AF5}"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535" name="Image 2" descr=""/>
          <p:cNvPicPr/>
          <p:nvPr/>
        </p:nvPicPr>
        <p:blipFill>
          <a:blip r:embed="rId1"/>
          <a:stretch/>
        </p:blipFill>
        <p:spPr>
          <a:xfrm>
            <a:off x="19080" y="928080"/>
            <a:ext cx="9103680" cy="4442760"/>
          </a:xfrm>
          <a:prstGeom prst="rect">
            <a:avLst/>
          </a:prstGeom>
          <a:ln>
            <a:noFill/>
          </a:ln>
        </p:spPr>
      </p:pic>
      <p:sp>
        <p:nvSpPr>
          <p:cNvPr id="536" name="CustomShape 3"/>
          <p:cNvSpPr/>
          <p:nvPr/>
        </p:nvSpPr>
        <p:spPr>
          <a:xfrm>
            <a:off x="467640" y="5517360"/>
            <a:ext cx="8444880" cy="729360"/>
          </a:xfrm>
          <a:prstGeom prst="rect">
            <a:avLst/>
          </a:prstGeom>
          <a:noFill/>
          <a:ln>
            <a:noFill/>
          </a:ln>
          <a:effectLst>
            <a:outerShdw algn="tl" blurRad="50800" dir="2700000" dist="37674" rotWithShape="0">
              <a:srgbClr val="000000">
                <a:alpha val="0"/>
              </a:srgbClr>
            </a:outerShdw>
          </a:effectLst>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ＭＳ Ｐゴシック"/>
              </a:rPr>
              <a:t>Benoit Combemale, Julien Deantoni, Matias Vara Larsen, Frédéric Mallet, Olivier Barais, Benoit Baudry, Robert France, "Reifying Concurrency for Executable Metamodeling," In Software Language Engineering (SLE), 2013</a:t>
            </a:r>
            <a:endParaRPr b="0" lang="fr-FR" sz="1400" spc="-1" strike="noStrike">
              <a:latin typeface="Arial"/>
            </a:endParaRPr>
          </a:p>
        </p:txBody>
      </p:sp>
      <p:pic>
        <p:nvPicPr>
          <p:cNvPr id="537" name="Image 6" descr=""/>
          <p:cNvPicPr/>
          <p:nvPr/>
        </p:nvPicPr>
        <p:blipFill>
          <a:blip r:embed="rId2"/>
          <a:stretch/>
        </p:blipFill>
        <p:spPr>
          <a:xfrm>
            <a:off x="1462320" y="6525000"/>
            <a:ext cx="7147800" cy="302760"/>
          </a:xfrm>
          <a:prstGeom prst="rect">
            <a:avLst/>
          </a:prstGeom>
          <a:ln>
            <a:noFill/>
          </a:ln>
        </p:spPr>
      </p:pic>
      <p:sp>
        <p:nvSpPr>
          <p:cNvPr id="538"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539" name="Image 8" descr=""/>
          <p:cNvPicPr/>
          <p:nvPr/>
        </p:nvPicPr>
        <p:blipFill>
          <a:blip r:embed="rId3"/>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2989BCE1-4287-4CFF-8D1B-646CB6D90635}"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541" name="Image 4" descr=""/>
          <p:cNvPicPr/>
          <p:nvPr/>
        </p:nvPicPr>
        <p:blipFill>
          <a:blip r:embed="rId1"/>
          <a:stretch/>
        </p:blipFill>
        <p:spPr>
          <a:xfrm>
            <a:off x="938520" y="930240"/>
            <a:ext cx="7438680" cy="4560840"/>
          </a:xfrm>
          <a:prstGeom prst="rect">
            <a:avLst/>
          </a:prstGeom>
          <a:ln>
            <a:noFill/>
          </a:ln>
          <a:effectLst>
            <a:outerShdw algn="tl" blurRad="292100" dir="2700000" dist="138479" rotWithShape="0">
              <a:srgbClr val="333333">
                <a:alpha val="65000"/>
              </a:srgbClr>
            </a:outerShdw>
          </a:effectLst>
        </p:spPr>
      </p:pic>
      <p:sp>
        <p:nvSpPr>
          <p:cNvPr id="542" name="CustomShape 2"/>
          <p:cNvSpPr/>
          <p:nvPr/>
        </p:nvSpPr>
        <p:spPr>
          <a:xfrm>
            <a:off x="457200" y="73800"/>
            <a:ext cx="8227440" cy="560520"/>
          </a:xfrm>
          <a:prstGeom prst="rect">
            <a:avLst/>
          </a:prstGeom>
          <a:noFill/>
          <a:ln w="9360">
            <a:noFill/>
          </a:ln>
        </p:spPr>
        <p:style>
          <a:lnRef idx="0"/>
          <a:fillRef idx="0"/>
          <a:effectRef idx="0"/>
          <a:fontRef idx="minor"/>
        </p:style>
        <p:txBody>
          <a:bodyPr lIns="0" rIns="0" tIns="0" bIns="0" anchor="ctr"/>
          <a:p>
            <a:pPr algn="ctr">
              <a:lnSpc>
                <a:spcPct val="100000"/>
              </a:lnSpc>
            </a:pPr>
            <a:r>
              <a:rPr b="1" lang="fr-FR" sz="6000" spc="-1" strike="noStrike">
                <a:solidFill>
                  <a:srgbClr val="e1001a"/>
                </a:solidFill>
                <a:latin typeface="Yanone Kaffeesatz Bold"/>
                <a:ea typeface="ＭＳ Ｐゴシック"/>
              </a:rPr>
              <a:t>Activity Diagram Debugger</a:t>
            </a:r>
            <a:endParaRPr b="0" lang="fr-FR" sz="6000" spc="-1" strike="noStrike">
              <a:latin typeface="Arial"/>
            </a:endParaRPr>
          </a:p>
        </p:txBody>
      </p:sp>
      <p:pic>
        <p:nvPicPr>
          <p:cNvPr id="543" name="Image 2" descr=""/>
          <p:cNvPicPr/>
          <p:nvPr/>
        </p:nvPicPr>
        <p:blipFill>
          <a:blip r:embed="rId2"/>
          <a:stretch/>
        </p:blipFill>
        <p:spPr>
          <a:xfrm>
            <a:off x="2627640" y="2277000"/>
            <a:ext cx="2418480" cy="2009160"/>
          </a:xfrm>
          <a:prstGeom prst="rect">
            <a:avLst/>
          </a:prstGeom>
          <a:ln>
            <a:noFill/>
          </a:ln>
          <a:effectLst>
            <a:outerShdw algn="tl" blurRad="292100" dir="2700000" dist="138479" rotWithShape="0">
              <a:srgbClr val="333333">
                <a:alpha val="65000"/>
              </a:srgbClr>
            </a:outerShdw>
          </a:effectLst>
        </p:spPr>
      </p:pic>
      <p:pic>
        <p:nvPicPr>
          <p:cNvPr id="544" name="Image 8" descr=""/>
          <p:cNvPicPr/>
          <p:nvPr/>
        </p:nvPicPr>
        <p:blipFill>
          <a:blip r:embed="rId3"/>
          <a:stretch/>
        </p:blipFill>
        <p:spPr>
          <a:xfrm>
            <a:off x="7711200" y="137880"/>
            <a:ext cx="1314000" cy="469800"/>
          </a:xfrm>
          <a:prstGeom prst="rect">
            <a:avLst/>
          </a:prstGeom>
          <a:ln>
            <a:noFill/>
          </a:ln>
        </p:spPr>
      </p:pic>
      <p:sp>
        <p:nvSpPr>
          <p:cNvPr id="545" name="CustomShape 3"/>
          <p:cNvSpPr/>
          <p:nvPr/>
        </p:nvSpPr>
        <p:spPr>
          <a:xfrm>
            <a:off x="467640" y="5517360"/>
            <a:ext cx="8444880" cy="729360"/>
          </a:xfrm>
          <a:prstGeom prst="rect">
            <a:avLst/>
          </a:prstGeom>
          <a:noFill/>
          <a:ln>
            <a:noFill/>
          </a:ln>
          <a:effectLst>
            <a:outerShdw algn="tl" blurRad="50800" dir="2700000" dist="37674" rotWithShape="0">
              <a:srgbClr val="000000">
                <a:alpha val="0"/>
              </a:srgbClr>
            </a:outerShdw>
          </a:effectLst>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ＭＳ Ｐゴシック"/>
              </a:rPr>
              <a:t>Benoit Combemale, Julien Deantoni, Matias Vara Larsen, Frédéric Mallet, Olivier Barais, Benoit Baudry, Robert France, "Reifying Concurrency for Executable Metamodeling," In Software Language Engineering (SLE), 2013</a:t>
            </a:r>
            <a:endParaRPr b="0" lang="fr-FR" sz="1400" spc="-1" strike="noStrike">
              <a:latin typeface="Arial"/>
            </a:endParaRPr>
          </a:p>
        </p:txBody>
      </p:sp>
      <p:pic>
        <p:nvPicPr>
          <p:cNvPr id="546" name="Image 11" descr=""/>
          <p:cNvPicPr/>
          <p:nvPr/>
        </p:nvPicPr>
        <p:blipFill>
          <a:blip r:embed="rId4"/>
          <a:stretch/>
        </p:blipFill>
        <p:spPr>
          <a:xfrm>
            <a:off x="1462320" y="6525000"/>
            <a:ext cx="7147800" cy="302760"/>
          </a:xfrm>
          <a:prstGeom prst="rect">
            <a:avLst/>
          </a:prstGeom>
          <a:ln>
            <a:noFill/>
          </a:ln>
        </p:spPr>
      </p:pic>
      <p:sp>
        <p:nvSpPr>
          <p:cNvPr id="547"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548" name="Image 14" descr=""/>
          <p:cNvPicPr/>
          <p:nvPr/>
        </p:nvPicPr>
        <p:blipFill>
          <a:blip r:embed="rId5"/>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53" presetSubtype="16">
                                  <p:stCondLst>
                                    <p:cond delay="0"/>
                                  </p:stCondLst>
                                  <p:childTnLst>
                                    <p:set>
                                      <p:cBhvr>
                                        <p:cTn id="52" dur="1" fill="hold">
                                          <p:stCondLst>
                                            <p:cond delay="0"/>
                                          </p:stCondLst>
                                        </p:cTn>
                                        <p:tgtEl>
                                          <p:spTgt spid="543"/>
                                        </p:tgtEl>
                                        <p:attrNameLst>
                                          <p:attrName>style.visibility</p:attrName>
                                        </p:attrNameLst>
                                      </p:cBhvr>
                                      <p:to>
                                        <p:strVal val="visible"/>
                                      </p:to>
                                    </p:set>
                                    <p:anim calcmode="lin" valueType="num">
                                      <p:cBhvr additive="repl">
                                        <p:cTn id="53" dur="500" fill="hold"/>
                                        <p:tgtEl>
                                          <p:spTgt spid="543"/>
                                        </p:tgtEl>
                                        <p:attrNameLst>
                                          <p:attrName>ppt_w</p:attrName>
                                        </p:attrNameLst>
                                      </p:cBhvr>
                                      <p:tavLst>
                                        <p:tav tm="0">
                                          <p:val>
                                            <p:fltVal val="0"/>
                                          </p:val>
                                        </p:tav>
                                        <p:tav tm="100000">
                                          <p:val>
                                            <p:strVal val="#ppt_w"/>
                                          </p:val>
                                        </p:tav>
                                      </p:tavLst>
                                    </p:anim>
                                    <p:anim calcmode="lin" valueType="num">
                                      <p:cBhvr additive="repl">
                                        <p:cTn id="54" dur="500" fill="hold"/>
                                        <p:tgtEl>
                                          <p:spTgt spid="543"/>
                                        </p:tgtEl>
                                        <p:attrNameLst>
                                          <p:attrName>ppt_h</p:attrName>
                                        </p:attrNameLst>
                                      </p:cBhvr>
                                      <p:tavLst>
                                        <p:tav tm="0">
                                          <p:val>
                                            <p:fltVal val="0"/>
                                          </p:val>
                                        </p:tav>
                                        <p:tav tm="100000">
                                          <p:val>
                                            <p:strVal val="#ppt_h"/>
                                          </p:val>
                                        </p:tav>
                                      </p:tavLst>
                                    </p:anim>
                                    <p:animEffect filter="fade" transition="in">
                                      <p:cBhvr additive="repl">
                                        <p:cTn id="55" dur="500"/>
                                        <p:tgtEl>
                                          <p:spTgt spid="5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Coping with Semantic Variation Points</a:t>
            </a:r>
            <a:endParaRPr b="0" lang="fr-FR" sz="2800" spc="-1" strike="noStrike">
              <a:latin typeface="Arial"/>
            </a:endParaRPr>
          </a:p>
        </p:txBody>
      </p:sp>
      <p:sp>
        <p:nvSpPr>
          <p:cNvPr id="550"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3FCB6368-CE7B-4FED-A26B-F27EE8614E86}"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551" name="Image 16" descr=""/>
          <p:cNvPicPr/>
          <p:nvPr/>
        </p:nvPicPr>
        <p:blipFill>
          <a:blip r:embed="rId1"/>
          <a:srcRect l="0" t="0" r="0" b="60684"/>
          <a:stretch/>
        </p:blipFill>
        <p:spPr>
          <a:xfrm>
            <a:off x="35640" y="3224160"/>
            <a:ext cx="9214920" cy="2074320"/>
          </a:xfrm>
          <a:prstGeom prst="rect">
            <a:avLst/>
          </a:prstGeom>
          <a:ln>
            <a:noFill/>
          </a:ln>
        </p:spPr>
      </p:pic>
      <p:pic>
        <p:nvPicPr>
          <p:cNvPr id="552" name="Image 17" descr=""/>
          <p:cNvPicPr/>
          <p:nvPr/>
        </p:nvPicPr>
        <p:blipFill>
          <a:blip r:embed="rId2"/>
          <a:stretch/>
        </p:blipFill>
        <p:spPr>
          <a:xfrm>
            <a:off x="1331640" y="908640"/>
            <a:ext cx="6815880" cy="1838520"/>
          </a:xfrm>
          <a:prstGeom prst="rect">
            <a:avLst/>
          </a:prstGeom>
          <a:ln>
            <a:noFill/>
          </a:ln>
        </p:spPr>
      </p:pic>
      <p:sp>
        <p:nvSpPr>
          <p:cNvPr id="553" name="CustomShape 3"/>
          <p:cNvSpPr/>
          <p:nvPr/>
        </p:nvSpPr>
        <p:spPr>
          <a:xfrm rot="6405000">
            <a:off x="3834000" y="2808720"/>
            <a:ext cx="856080" cy="421200"/>
          </a:xfrm>
          <a:prstGeom prst="rightArrow">
            <a:avLst>
              <a:gd name="adj1" fmla="val 50000"/>
              <a:gd name="adj2" fmla="val 50000"/>
            </a:avLst>
          </a:prstGeom>
          <a:ln>
            <a:solidFill>
              <a:srgbClr val="19447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54" name="CustomShape 4"/>
          <p:cNvSpPr/>
          <p:nvPr/>
        </p:nvSpPr>
        <p:spPr>
          <a:xfrm rot="4045200">
            <a:off x="4794120" y="2793960"/>
            <a:ext cx="856080" cy="402480"/>
          </a:xfrm>
          <a:prstGeom prst="rightArrow">
            <a:avLst>
              <a:gd name="adj1" fmla="val 50000"/>
              <a:gd name="adj2" fmla="val 50000"/>
            </a:avLst>
          </a:prstGeom>
          <a:ln>
            <a:solidFill>
              <a:srgbClr val="194471"/>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55" name="CustomShape 5"/>
          <p:cNvSpPr/>
          <p:nvPr/>
        </p:nvSpPr>
        <p:spPr>
          <a:xfrm>
            <a:off x="467640" y="5373360"/>
            <a:ext cx="8444880" cy="516240"/>
          </a:xfrm>
          <a:prstGeom prst="rect">
            <a:avLst/>
          </a:prstGeom>
          <a:noFill/>
          <a:ln>
            <a:noFill/>
          </a:ln>
          <a:effectLst>
            <a:outerShdw algn="tl" blurRad="50800" dir="2700000" dist="37674" rotWithShape="0">
              <a:srgbClr val="000000">
                <a:alpha val="0"/>
              </a:srgbClr>
            </a:outerShdw>
          </a:effectLst>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ＭＳ Ｐゴシック"/>
              </a:rPr>
              <a:t>Florent Latombe, Xavier Crégut, Julien Deantoni, Marc Pantel, Benoit Combemale, "Coping with Semantic Variation Points in Domain-Specific Modeling Languages", In EXE@MoDELS 2015.</a:t>
            </a:r>
            <a:endParaRPr b="0" lang="fr-FR" sz="1400" spc="-1" strike="noStrike">
              <a:latin typeface="Arial"/>
            </a:endParaRPr>
          </a:p>
        </p:txBody>
      </p:sp>
      <p:pic>
        <p:nvPicPr>
          <p:cNvPr id="556" name="Image 11" descr=""/>
          <p:cNvPicPr/>
          <p:nvPr/>
        </p:nvPicPr>
        <p:blipFill>
          <a:blip r:embed="rId3"/>
          <a:stretch/>
        </p:blipFill>
        <p:spPr>
          <a:xfrm>
            <a:off x="7711200" y="137880"/>
            <a:ext cx="1314000" cy="469800"/>
          </a:xfrm>
          <a:prstGeom prst="rect">
            <a:avLst/>
          </a:prstGeom>
          <a:ln>
            <a:noFill/>
          </a:ln>
        </p:spPr>
      </p:pic>
      <p:pic>
        <p:nvPicPr>
          <p:cNvPr id="557" name="Image 12" descr=""/>
          <p:cNvPicPr/>
          <p:nvPr/>
        </p:nvPicPr>
        <p:blipFill>
          <a:blip r:embed="rId4"/>
          <a:stretch/>
        </p:blipFill>
        <p:spPr>
          <a:xfrm>
            <a:off x="1462320" y="6525000"/>
            <a:ext cx="7147800" cy="302760"/>
          </a:xfrm>
          <a:prstGeom prst="rect">
            <a:avLst/>
          </a:prstGeom>
          <a:ln>
            <a:noFill/>
          </a:ln>
        </p:spPr>
      </p:pic>
      <p:sp>
        <p:nvSpPr>
          <p:cNvPr id="558" name="CustomShape 6"/>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559" name="Image 15" descr=""/>
          <p:cNvPicPr/>
          <p:nvPr/>
        </p:nvPicPr>
        <p:blipFill>
          <a:blip r:embed="rId5"/>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56" dur="indefinite" restart="never" nodeType="tmRoot">
          <p:childTnLst>
            <p:seq>
              <p:cTn id="57"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0" name="Image 13" descr=""/>
          <p:cNvPicPr/>
          <p:nvPr/>
        </p:nvPicPr>
        <p:blipFill>
          <a:blip r:embed="rId1"/>
          <a:stretch/>
        </p:blipFill>
        <p:spPr>
          <a:xfrm>
            <a:off x="181440" y="908640"/>
            <a:ext cx="8742600" cy="4975920"/>
          </a:xfrm>
          <a:prstGeom prst="rect">
            <a:avLst/>
          </a:prstGeom>
          <a:ln>
            <a:noFill/>
          </a:ln>
          <a:effectLst>
            <a:outerShdw algn="tl" blurRad="292100" dir="2700000" dist="138479" rotWithShape="0">
              <a:srgbClr val="333333">
                <a:alpha val="65000"/>
              </a:srgbClr>
            </a:outerShdw>
          </a:effectLst>
        </p:spPr>
      </p:pic>
      <p:sp>
        <p:nvSpPr>
          <p:cNvPr id="561" name="CustomShape 1"/>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B527F113-636D-415E-8BE0-2A20F3B87AAF}"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562" name="CustomShape 2"/>
          <p:cNvSpPr/>
          <p:nvPr/>
        </p:nvSpPr>
        <p:spPr>
          <a:xfrm>
            <a:off x="457200" y="73800"/>
            <a:ext cx="8227440" cy="560520"/>
          </a:xfrm>
          <a:prstGeom prst="rect">
            <a:avLst/>
          </a:prstGeom>
          <a:noFill/>
          <a:ln w="9360">
            <a:noFill/>
          </a:ln>
        </p:spPr>
        <p:style>
          <a:lnRef idx="0"/>
          <a:fillRef idx="0"/>
          <a:effectRef idx="0"/>
          <a:fontRef idx="minor"/>
        </p:style>
        <p:txBody>
          <a:bodyPr lIns="0" rIns="0" tIns="0" bIns="0" anchor="ctr"/>
          <a:p>
            <a:pPr algn="ctr">
              <a:lnSpc>
                <a:spcPct val="100000"/>
              </a:lnSpc>
            </a:pPr>
            <a:r>
              <a:rPr b="1" lang="fr-FR" sz="6000" spc="-1" strike="noStrike">
                <a:solidFill>
                  <a:srgbClr val="e1001a"/>
                </a:solidFill>
                <a:latin typeface="Yanone Kaffeesatz Bold"/>
                <a:ea typeface="ＭＳ Ｐゴシック"/>
              </a:rPr>
              <a:t>Arduino Designer (&amp; Debugger)</a:t>
            </a:r>
            <a:endParaRPr b="0" lang="fr-FR" sz="6000" spc="-1" strike="noStrike">
              <a:latin typeface="Arial"/>
            </a:endParaRPr>
          </a:p>
        </p:txBody>
      </p:sp>
      <p:sp>
        <p:nvSpPr>
          <p:cNvPr id="563" name="CustomShape 3"/>
          <p:cNvSpPr/>
          <p:nvPr/>
        </p:nvSpPr>
        <p:spPr>
          <a:xfrm>
            <a:off x="2170080" y="5949360"/>
            <a:ext cx="4899240" cy="36288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latin typeface="Arial"/>
                <a:ea typeface="ＭＳ Ｐゴシック"/>
              </a:rPr>
              <a:t>https://github.com/gemoc/arduinomodeling</a:t>
            </a:r>
            <a:endParaRPr b="0" lang="fr-FR" sz="1800" spc="-1" strike="noStrike">
              <a:latin typeface="Arial"/>
            </a:endParaRPr>
          </a:p>
        </p:txBody>
      </p:sp>
      <p:pic>
        <p:nvPicPr>
          <p:cNvPr id="564" name="Image 6" descr=""/>
          <p:cNvPicPr/>
          <p:nvPr/>
        </p:nvPicPr>
        <p:blipFill>
          <a:blip r:embed="rId2"/>
          <a:stretch/>
        </p:blipFill>
        <p:spPr>
          <a:xfrm>
            <a:off x="1462320" y="6525000"/>
            <a:ext cx="7147800" cy="302760"/>
          </a:xfrm>
          <a:prstGeom prst="rect">
            <a:avLst/>
          </a:prstGeom>
          <a:ln>
            <a:noFill/>
          </a:ln>
        </p:spPr>
      </p:pic>
      <p:sp>
        <p:nvSpPr>
          <p:cNvPr id="565"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566" name="Image 9" descr=""/>
          <p:cNvPicPr/>
          <p:nvPr/>
        </p:nvPicPr>
        <p:blipFill>
          <a:blip r:embed="rId3"/>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58" dur="indefinite" restart="never" nodeType="tmRoot">
          <p:childTnLst>
            <p:seq>
              <p:cTn id="59"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D82937E8-8993-4400-873C-B98B0F7EE7D7}"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568" name="CustomShape 2"/>
          <p:cNvSpPr/>
          <p:nvPr/>
        </p:nvSpPr>
        <p:spPr>
          <a:xfrm>
            <a:off x="457200" y="73800"/>
            <a:ext cx="8227440" cy="560520"/>
          </a:xfrm>
          <a:prstGeom prst="rect">
            <a:avLst/>
          </a:prstGeom>
          <a:noFill/>
          <a:ln w="9360">
            <a:noFill/>
          </a:ln>
        </p:spPr>
        <p:style>
          <a:lnRef idx="0"/>
          <a:fillRef idx="0"/>
          <a:effectRef idx="0"/>
          <a:fontRef idx="minor"/>
        </p:style>
        <p:txBody>
          <a:bodyPr lIns="0" rIns="0" tIns="0" bIns="0" anchor="ctr"/>
          <a:p>
            <a:pPr algn="ctr">
              <a:lnSpc>
                <a:spcPct val="100000"/>
              </a:lnSpc>
            </a:pPr>
            <a:r>
              <a:rPr b="1" lang="fr-FR" sz="6000" spc="-1" strike="noStrike">
                <a:solidFill>
                  <a:srgbClr val="e1001a"/>
                </a:solidFill>
                <a:latin typeface="Yanone Kaffeesatz Bold"/>
                <a:ea typeface="ＭＳ Ｐゴシック"/>
              </a:rPr>
              <a:t>Transformation Lg Debugger</a:t>
            </a:r>
            <a:endParaRPr b="0" lang="fr-FR" sz="6000" spc="-1" strike="noStrike">
              <a:latin typeface="Arial"/>
            </a:endParaRPr>
          </a:p>
        </p:txBody>
      </p:sp>
      <p:sp>
        <p:nvSpPr>
          <p:cNvPr id="569" name="CustomShape 3"/>
          <p:cNvSpPr/>
          <p:nvPr/>
        </p:nvSpPr>
        <p:spPr>
          <a:xfrm>
            <a:off x="2662560" y="5920560"/>
            <a:ext cx="3817080" cy="36288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latin typeface="Arial"/>
                <a:ea typeface="ＭＳ Ｐゴシック"/>
              </a:rPr>
              <a:t>https://github.com/tetrabox/minitl</a:t>
            </a:r>
            <a:endParaRPr b="0" lang="fr-FR" sz="1800" spc="-1" strike="noStrike">
              <a:latin typeface="Arial"/>
            </a:endParaRPr>
          </a:p>
        </p:txBody>
      </p:sp>
      <p:pic>
        <p:nvPicPr>
          <p:cNvPr id="570" name="Image 1" descr=""/>
          <p:cNvPicPr/>
          <p:nvPr/>
        </p:nvPicPr>
        <p:blipFill>
          <a:blip r:embed="rId1"/>
          <a:stretch/>
        </p:blipFill>
        <p:spPr>
          <a:xfrm>
            <a:off x="1279800" y="836640"/>
            <a:ext cx="6581880" cy="4966560"/>
          </a:xfrm>
          <a:prstGeom prst="rect">
            <a:avLst/>
          </a:prstGeom>
          <a:ln>
            <a:noFill/>
          </a:ln>
          <a:effectLst>
            <a:outerShdw algn="t" blurRad="50800" dir="5400000" dist="76320" rotWithShape="0">
              <a:srgbClr val="000000">
                <a:alpha val="40000"/>
              </a:srgbClr>
            </a:outerShdw>
          </a:effectLst>
        </p:spPr>
      </p:pic>
      <p:sp>
        <p:nvSpPr>
          <p:cNvPr id="571" name="CustomShape 4"/>
          <p:cNvSpPr/>
          <p:nvPr/>
        </p:nvSpPr>
        <p:spPr>
          <a:xfrm>
            <a:off x="6768000" y="4995360"/>
            <a:ext cx="2266560" cy="1167480"/>
          </a:xfrm>
          <a:prstGeom prst="wedgeRoundRectCallout">
            <a:avLst>
              <a:gd name="adj1" fmla="val -82466"/>
              <a:gd name="adj2" fmla="val -111350"/>
              <a:gd name="adj3" fmla="val 16667"/>
            </a:avLst>
          </a:prstGeom>
          <a:ln>
            <a:solidFill>
              <a:srgbClr val="194471"/>
            </a:solidFill>
            <a:round/>
          </a:ln>
          <a:effectLst>
            <a:outerShdw blurRad="4000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0" rIns="0" tIns="45000" bIns="45000" anchor="ctr"/>
          <a:p>
            <a:pPr algn="ctr">
              <a:lnSpc>
                <a:spcPct val="100000"/>
              </a:lnSpc>
            </a:pPr>
            <a:r>
              <a:rPr b="1" lang="fr-FR" sz="1800" spc="-1" strike="noStrike">
                <a:solidFill>
                  <a:srgbClr val="000000"/>
                </a:solidFill>
                <a:latin typeface="Arial"/>
                <a:ea typeface="ＭＳ Ｐゴシック"/>
              </a:rPr>
              <a:t>TETRABox</a:t>
            </a:r>
            <a:endParaRPr b="0" lang="fr-FR" sz="1800" spc="-1" strike="noStrike">
              <a:latin typeface="Arial"/>
            </a:endParaRPr>
          </a:p>
          <a:p>
            <a:pPr algn="ctr">
              <a:lnSpc>
                <a:spcPct val="100000"/>
              </a:lnSpc>
            </a:pPr>
            <a:r>
              <a:rPr b="0" lang="fr-FR" sz="1200" spc="-1" strike="noStrike" u="sng">
                <a:solidFill>
                  <a:srgbClr val="732b4a"/>
                </a:solidFill>
                <a:uFillTx/>
                <a:latin typeface="Arial"/>
                <a:ea typeface="ＭＳ Ｐゴシック"/>
                <a:hlinkClick r:id="rId2"/>
              </a:rPr>
              <a:t>http://modeltransformation.net/tetrabox/</a:t>
            </a:r>
            <a:endParaRPr b="0" lang="fr-FR" sz="1200" spc="-1" strike="noStrike">
              <a:latin typeface="Arial"/>
            </a:endParaRPr>
          </a:p>
          <a:p>
            <a:pPr algn="ctr">
              <a:lnSpc>
                <a:spcPct val="100000"/>
              </a:lnSpc>
            </a:pPr>
            <a:r>
              <a:rPr b="0" lang="fr-FR" sz="1200" spc="-1" strike="noStrike">
                <a:solidFill>
                  <a:srgbClr val="000000"/>
                </a:solidFill>
                <a:latin typeface="Arial"/>
                <a:ea typeface="ＭＳ Ｐゴシック"/>
              </a:rPr>
              <a:t>Wimmer, Bousse</a:t>
            </a:r>
            <a:r>
              <a:rPr b="0" i="1" lang="fr-FR" sz="1200" spc="-1" strike="noStrike">
                <a:solidFill>
                  <a:srgbClr val="000000"/>
                </a:solidFill>
                <a:latin typeface="Arial"/>
                <a:ea typeface="ＭＳ Ｐゴシック"/>
              </a:rPr>
              <a:t> et al.</a:t>
            </a:r>
            <a:endParaRPr b="0" lang="fr-FR" sz="1200" spc="-1" strike="noStrike">
              <a:latin typeface="Arial"/>
            </a:endParaRPr>
          </a:p>
          <a:p>
            <a:pPr algn="ctr">
              <a:lnSpc>
                <a:spcPct val="100000"/>
              </a:lnSpc>
            </a:pPr>
            <a:endParaRPr b="0" lang="fr-FR" sz="1200" spc="-1" strike="noStrike">
              <a:latin typeface="Arial"/>
            </a:endParaRPr>
          </a:p>
        </p:txBody>
      </p:sp>
      <p:pic>
        <p:nvPicPr>
          <p:cNvPr id="572" name="Image 7" descr=""/>
          <p:cNvPicPr/>
          <p:nvPr/>
        </p:nvPicPr>
        <p:blipFill>
          <a:blip r:embed="rId3"/>
          <a:stretch/>
        </p:blipFill>
        <p:spPr>
          <a:xfrm>
            <a:off x="1462320" y="6525000"/>
            <a:ext cx="7147800" cy="302760"/>
          </a:xfrm>
          <a:prstGeom prst="rect">
            <a:avLst/>
          </a:prstGeom>
          <a:ln>
            <a:noFill/>
          </a:ln>
        </p:spPr>
      </p:pic>
      <p:sp>
        <p:nvSpPr>
          <p:cNvPr id="573"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574" name="Image 12" descr=""/>
          <p:cNvPicPr/>
          <p:nvPr/>
        </p:nvPicPr>
        <p:blipFill>
          <a:blip r:embed="rId4"/>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60" dur="indefinite" restart="never" nodeType="tmRoot">
          <p:childTnLst>
            <p:seq>
              <p:cTn id="61"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5" name="Image 5" descr=""/>
          <p:cNvPicPr/>
          <p:nvPr/>
        </p:nvPicPr>
        <p:blipFill>
          <a:blip r:embed="rId1"/>
          <a:srcRect l="0" t="2400" r="0" b="2932"/>
          <a:stretch/>
        </p:blipFill>
        <p:spPr>
          <a:xfrm>
            <a:off x="179640" y="789480"/>
            <a:ext cx="8718840" cy="5157720"/>
          </a:xfrm>
          <a:prstGeom prst="rect">
            <a:avLst/>
          </a:prstGeom>
          <a:ln>
            <a:noFill/>
          </a:ln>
          <a:effectLst>
            <a:outerShdw algn="tl" blurRad="292100" dir="2700000" dist="138479" rotWithShape="0">
              <a:srgbClr val="333333">
                <a:alpha val="65000"/>
              </a:srgbClr>
            </a:outerShdw>
          </a:effectLst>
        </p:spPr>
      </p:pic>
      <p:sp>
        <p:nvSpPr>
          <p:cNvPr id="576" name="CustomShape 1"/>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F1DF2C82-0599-46C1-885E-8024EDD675B7}"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577" name="CustomShape 2"/>
          <p:cNvSpPr/>
          <p:nvPr/>
        </p:nvSpPr>
        <p:spPr>
          <a:xfrm>
            <a:off x="2171160" y="5949360"/>
            <a:ext cx="4897440" cy="36288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latin typeface="Arial"/>
                <a:ea typeface="ＭＳ Ｐゴシック"/>
              </a:rPr>
              <a:t>https://github.com/gemoc/farmingmodeling</a:t>
            </a:r>
            <a:endParaRPr b="0" lang="fr-FR" sz="1800" spc="-1" strike="noStrike">
              <a:latin typeface="Arial"/>
            </a:endParaRPr>
          </a:p>
        </p:txBody>
      </p:sp>
      <p:pic>
        <p:nvPicPr>
          <p:cNvPr id="578" name="Image 11" descr=""/>
          <p:cNvPicPr/>
          <p:nvPr/>
        </p:nvPicPr>
        <p:blipFill>
          <a:blip r:embed="rId2"/>
          <a:stretch/>
        </p:blipFill>
        <p:spPr>
          <a:xfrm>
            <a:off x="7711200" y="137880"/>
            <a:ext cx="1314000" cy="469800"/>
          </a:xfrm>
          <a:prstGeom prst="rect">
            <a:avLst/>
          </a:prstGeom>
          <a:ln>
            <a:noFill/>
          </a:ln>
        </p:spPr>
      </p:pic>
      <p:sp>
        <p:nvSpPr>
          <p:cNvPr id="579" name="CustomShape 3"/>
          <p:cNvSpPr/>
          <p:nvPr/>
        </p:nvSpPr>
        <p:spPr>
          <a:xfrm>
            <a:off x="457200" y="73800"/>
            <a:ext cx="8227440" cy="560520"/>
          </a:xfrm>
          <a:prstGeom prst="rect">
            <a:avLst/>
          </a:prstGeom>
          <a:noFill/>
          <a:ln w="9360">
            <a:noFill/>
          </a:ln>
        </p:spPr>
        <p:style>
          <a:lnRef idx="0"/>
          <a:fillRef idx="0"/>
          <a:effectRef idx="0"/>
          <a:fontRef idx="minor"/>
        </p:style>
        <p:txBody>
          <a:bodyPr lIns="0" rIns="0" tIns="0" bIns="0" anchor="ctr"/>
          <a:p>
            <a:pPr algn="ctr">
              <a:lnSpc>
                <a:spcPct val="100000"/>
              </a:lnSpc>
            </a:pPr>
            <a:r>
              <a:rPr b="1" lang="fr-FR" sz="6000" spc="-1" strike="noStrike">
                <a:solidFill>
                  <a:srgbClr val="e1001a"/>
                </a:solidFill>
                <a:latin typeface="Yanone Kaffeesatz Bold"/>
                <a:ea typeface="ＭＳ Ｐゴシック"/>
              </a:rPr>
              <a:t>Farming System Modeling</a:t>
            </a:r>
            <a:endParaRPr b="0" lang="fr-FR" sz="6000" spc="-1" strike="noStrike">
              <a:latin typeface="Arial"/>
            </a:endParaRPr>
          </a:p>
        </p:txBody>
      </p:sp>
      <p:pic>
        <p:nvPicPr>
          <p:cNvPr id="580" name="Image 10" descr=""/>
          <p:cNvPicPr/>
          <p:nvPr/>
        </p:nvPicPr>
        <p:blipFill>
          <a:blip r:embed="rId3"/>
          <a:stretch/>
        </p:blipFill>
        <p:spPr>
          <a:xfrm>
            <a:off x="1462320" y="6525000"/>
            <a:ext cx="7147800" cy="302760"/>
          </a:xfrm>
          <a:prstGeom prst="rect">
            <a:avLst/>
          </a:prstGeom>
          <a:ln>
            <a:noFill/>
          </a:ln>
        </p:spPr>
      </p:pic>
      <p:sp>
        <p:nvSpPr>
          <p:cNvPr id="581"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582" name="Image 14" descr=""/>
          <p:cNvPicPr/>
          <p:nvPr/>
        </p:nvPicPr>
        <p:blipFill>
          <a:blip r:embed="rId4"/>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62" dur="indefinite" restart="never" nodeType="tmRoot">
          <p:childTnLst>
            <p:seq>
              <p:cTn id="63"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Behavioral Model Coordination</a:t>
            </a:r>
            <a:endParaRPr b="0" lang="fr-FR" sz="2800" spc="-1" strike="noStrike">
              <a:latin typeface="Arial"/>
            </a:endParaRPr>
          </a:p>
        </p:txBody>
      </p:sp>
      <p:sp>
        <p:nvSpPr>
          <p:cNvPr id="584"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1AA00FE1-182A-43DF-BDD4-9F94E0C7E657}"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585" name="Image 4" descr=""/>
          <p:cNvPicPr/>
          <p:nvPr/>
        </p:nvPicPr>
        <p:blipFill>
          <a:blip r:embed="rId1"/>
          <a:stretch/>
        </p:blipFill>
        <p:spPr>
          <a:xfrm>
            <a:off x="219600" y="983880"/>
            <a:ext cx="8790120" cy="4480200"/>
          </a:xfrm>
          <a:prstGeom prst="rect">
            <a:avLst/>
          </a:prstGeom>
          <a:ln>
            <a:noFill/>
          </a:ln>
          <a:effectLst>
            <a:outerShdw algn="tl" blurRad="292100" dir="2700000" dist="138479" rotWithShape="0">
              <a:srgbClr val="333333">
                <a:alpha val="65000"/>
              </a:srgbClr>
            </a:outerShdw>
          </a:effectLst>
        </p:spPr>
      </p:pic>
      <p:pic>
        <p:nvPicPr>
          <p:cNvPr id="586" name="Image 10" descr=""/>
          <p:cNvPicPr/>
          <p:nvPr/>
        </p:nvPicPr>
        <p:blipFill>
          <a:blip r:embed="rId2"/>
          <a:stretch/>
        </p:blipFill>
        <p:spPr>
          <a:xfrm>
            <a:off x="7725240" y="148320"/>
            <a:ext cx="1308960" cy="582840"/>
          </a:xfrm>
          <a:prstGeom prst="rect">
            <a:avLst/>
          </a:prstGeom>
          <a:ln>
            <a:noFill/>
          </a:ln>
        </p:spPr>
      </p:pic>
      <p:sp>
        <p:nvSpPr>
          <p:cNvPr id="587" name="CustomShape 3"/>
          <p:cNvSpPr/>
          <p:nvPr/>
        </p:nvSpPr>
        <p:spPr>
          <a:xfrm>
            <a:off x="467640" y="5641920"/>
            <a:ext cx="8566920" cy="516240"/>
          </a:xfrm>
          <a:prstGeom prst="rect">
            <a:avLst/>
          </a:prstGeom>
          <a:noFill/>
          <a:ln>
            <a:noFill/>
          </a:ln>
          <a:effectLst>
            <a:outerShdw algn="tl" blurRad="50800" dir="2700000" dist="37674" rotWithShape="0">
              <a:srgbClr val="000000">
                <a:alpha val="0"/>
              </a:srgbClr>
            </a:outerShdw>
          </a:effectLst>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ＭＳ Ｐゴシック"/>
              </a:rPr>
              <a:t>Matias Ezequiel Vara Larsen, Julien Deantoni, Benoit Combemale, Frédéric Mallet, "A Behavioral Coordination Operator Language (BCOoL)," In MODELS 2015</a:t>
            </a:r>
            <a:endParaRPr b="0" lang="fr-FR" sz="1400" spc="-1" strike="noStrike">
              <a:latin typeface="Arial"/>
            </a:endParaRPr>
          </a:p>
        </p:txBody>
      </p:sp>
      <p:pic>
        <p:nvPicPr>
          <p:cNvPr id="588" name="Image 7" descr=""/>
          <p:cNvPicPr/>
          <p:nvPr/>
        </p:nvPicPr>
        <p:blipFill>
          <a:blip r:embed="rId3"/>
          <a:stretch/>
        </p:blipFill>
        <p:spPr>
          <a:xfrm>
            <a:off x="1462320" y="6525000"/>
            <a:ext cx="7147800" cy="302760"/>
          </a:xfrm>
          <a:prstGeom prst="rect">
            <a:avLst/>
          </a:prstGeom>
          <a:ln>
            <a:noFill/>
          </a:ln>
        </p:spPr>
      </p:pic>
      <p:sp>
        <p:nvSpPr>
          <p:cNvPr id="589"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590" name="Image 12" descr=""/>
          <p:cNvPicPr/>
          <p:nvPr/>
        </p:nvPicPr>
        <p:blipFill>
          <a:blip r:embed="rId4"/>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64" dur="indefinite" restart="never" nodeType="tmRoot">
          <p:childTnLst>
            <p:seq>
              <p:cTn id="65"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457200" y="73800"/>
            <a:ext cx="8227440" cy="560520"/>
          </a:xfrm>
          <a:prstGeom prst="rect">
            <a:avLst/>
          </a:prstGeom>
          <a:noFill/>
          <a:ln w="9360">
            <a:noFill/>
          </a:ln>
        </p:spPr>
        <p:style>
          <a:lnRef idx="0"/>
          <a:fillRef idx="0"/>
          <a:effectRef idx="0"/>
          <a:fontRef idx="minor"/>
        </p:style>
        <p:txBody>
          <a:bodyPr lIns="0" rIns="0" tIns="0" bIns="0" anchor="ctr"/>
          <a:p>
            <a:pPr algn="ctr">
              <a:lnSpc>
                <a:spcPct val="100000"/>
              </a:lnSpc>
            </a:pPr>
            <a:r>
              <a:rPr b="1" lang="fr-FR" sz="6000" spc="-1" strike="noStrike">
                <a:solidFill>
                  <a:srgbClr val="e1001a"/>
                </a:solidFill>
                <a:latin typeface="Yanone Kaffeesatz Bold"/>
                <a:ea typeface="ＭＳ Ｐゴシック"/>
              </a:rPr>
              <a:t>The GEMOC Studio</a:t>
            </a:r>
            <a:endParaRPr b="0" lang="fr-FR" sz="6000" spc="-1" strike="noStrike">
              <a:latin typeface="Arial"/>
            </a:endParaRPr>
          </a:p>
        </p:txBody>
      </p:sp>
      <p:pic>
        <p:nvPicPr>
          <p:cNvPr id="592" name="Image 163" descr=""/>
          <p:cNvPicPr/>
          <p:nvPr/>
        </p:nvPicPr>
        <p:blipFill>
          <a:blip r:embed="rId1"/>
          <a:stretch/>
        </p:blipFill>
        <p:spPr>
          <a:xfrm>
            <a:off x="1619640" y="732960"/>
            <a:ext cx="6089400" cy="4295520"/>
          </a:xfrm>
          <a:prstGeom prst="rect">
            <a:avLst/>
          </a:prstGeom>
          <a:ln>
            <a:noFill/>
          </a:ln>
          <a:effectLst>
            <a:outerShdw algn="tl" blurRad="292100" dir="2700000" dist="138479" rotWithShape="0">
              <a:srgbClr val="333333">
                <a:alpha val="65000"/>
              </a:srgbClr>
            </a:outerShdw>
          </a:effectLst>
        </p:spPr>
      </p:pic>
      <p:sp>
        <p:nvSpPr>
          <p:cNvPr id="593"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 </a:t>
            </a:r>
            <a:fld id="{7E610036-C400-43D6-9DC1-7C88C3D48E18}" type="slidenum">
              <a:rPr b="1"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594" name="Image 6" descr=""/>
          <p:cNvPicPr/>
          <p:nvPr/>
        </p:nvPicPr>
        <p:blipFill>
          <a:blip r:embed="rId2"/>
          <a:stretch/>
        </p:blipFill>
        <p:spPr>
          <a:xfrm>
            <a:off x="7711200" y="137880"/>
            <a:ext cx="1314000" cy="469800"/>
          </a:xfrm>
          <a:prstGeom prst="rect">
            <a:avLst/>
          </a:prstGeom>
          <a:ln>
            <a:noFill/>
          </a:ln>
        </p:spPr>
      </p:pic>
      <p:sp>
        <p:nvSpPr>
          <p:cNvPr id="595" name="CustomShape 3"/>
          <p:cNvSpPr/>
          <p:nvPr/>
        </p:nvSpPr>
        <p:spPr>
          <a:xfrm>
            <a:off x="3103560" y="5924160"/>
            <a:ext cx="2736720" cy="36288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800" spc="-1" strike="noStrike">
                <a:solidFill>
                  <a:srgbClr val="000000"/>
                </a:solidFill>
                <a:latin typeface="Arial"/>
                <a:ea typeface="ＭＳ Ｐゴシック"/>
              </a:rPr>
              <a:t>http://gemoc.org/studio</a:t>
            </a:r>
            <a:endParaRPr b="0" lang="fr-FR" sz="1800" spc="-1" strike="noStrike">
              <a:latin typeface="Arial"/>
            </a:endParaRPr>
          </a:p>
        </p:txBody>
      </p:sp>
      <p:sp>
        <p:nvSpPr>
          <p:cNvPr id="596" name="CustomShape 4"/>
          <p:cNvSpPr/>
          <p:nvPr/>
        </p:nvSpPr>
        <p:spPr>
          <a:xfrm>
            <a:off x="467640" y="5157360"/>
            <a:ext cx="8350920" cy="729360"/>
          </a:xfrm>
          <a:prstGeom prst="rect">
            <a:avLst/>
          </a:prstGeom>
          <a:solidFill>
            <a:schemeClr val="bg1">
              <a:alpha val="66000"/>
            </a:schemeClr>
          </a:solidFill>
          <a:ln>
            <a:noFill/>
          </a:ln>
          <a:effectLst>
            <a:outerShdw algn="tl" blurRad="50800" dir="2700000" dist="37674" rotWithShape="0">
              <a:srgbClr val="000000">
                <a:alpha val="40000"/>
              </a:srgbClr>
            </a:outerShdw>
          </a:effectLst>
        </p:spPr>
        <p:style>
          <a:lnRef idx="0"/>
          <a:fillRef idx="0"/>
          <a:effectRef idx="0"/>
          <a:fontRef idx="minor"/>
        </p:style>
        <p:txBody>
          <a:bodyPr lIns="90000" rIns="90000" tIns="45000" bIns="45000"/>
          <a:p>
            <a:pPr>
              <a:lnSpc>
                <a:spcPct val="100000"/>
              </a:lnSpc>
            </a:pPr>
            <a:r>
              <a:rPr b="0" lang="fr-FR" sz="1400" spc="-1" strike="noStrike">
                <a:solidFill>
                  <a:srgbClr val="000000"/>
                </a:solidFill>
                <a:latin typeface="Arial"/>
                <a:ea typeface="ＭＳ Ｐゴシック"/>
              </a:rPr>
              <a:t>Benoit Combemale, Julien Deantoni, Olivier Barais, Arnaud Blouin, Erwan Bousse, Cédric Brun, Thomas Degueule and Didier Vojtisek, "A Solution to the TTC'15 Model Execution Case Using the GEMOC Studio," In 8th Transformation Tool Contest (TTC), 2015. </a:t>
            </a:r>
            <a:r>
              <a:rPr b="1" lang="fr-FR" sz="1400" spc="-1" strike="noStrike">
                <a:solidFill>
                  <a:srgbClr val="000000"/>
                </a:solidFill>
                <a:latin typeface="Arial"/>
                <a:ea typeface="ＭＳ Ｐゴシック"/>
              </a:rPr>
              <a:t>Overall Winner</a:t>
            </a:r>
            <a:endParaRPr b="0" lang="fr-FR" sz="1400" spc="-1" strike="noStrike">
              <a:latin typeface="Arial"/>
            </a:endParaRPr>
          </a:p>
        </p:txBody>
      </p:sp>
      <p:sp>
        <p:nvSpPr>
          <p:cNvPr id="597" name="CustomShape 5"/>
          <p:cNvSpPr/>
          <p:nvPr/>
        </p:nvSpPr>
        <p:spPr>
          <a:xfrm>
            <a:off x="3780000" y="842040"/>
            <a:ext cx="5686560" cy="1221840"/>
          </a:xfrm>
          <a:prstGeom prst="roundRect">
            <a:avLst>
              <a:gd name="adj" fmla="val 16667"/>
            </a:avLst>
          </a:prstGeom>
          <a:gradFill rotWithShape="0">
            <a:gsLst>
              <a:gs pos="0">
                <a:schemeClr val="dk1">
                  <a:tint val="100000"/>
                  <a:shade val="100000"/>
                  <a:satMod val="130000"/>
                  <a:alpha val="61000"/>
                </a:schemeClr>
              </a:gs>
              <a:gs pos="100000">
                <a:schemeClr val="dk1">
                  <a:tint val="50000"/>
                  <a:shade val="100000"/>
                  <a:satMod val="350000"/>
                  <a:alpha val="61000"/>
                </a:schemeClr>
              </a:gs>
            </a:gsLst>
            <a:lin ang="16200000"/>
          </a:gradFill>
          <a:ln>
            <a:round/>
          </a:ln>
          <a:effectLst>
            <a:outerShdw blurRad="40000" dir="5400000" dist="23040" rotWithShape="0">
              <a:srgbClr val="000000">
                <a:alpha val="35000"/>
              </a:srgbClr>
            </a:outerShdw>
          </a:effectLst>
        </p:spPr>
        <p:style>
          <a:lnRef idx="1">
            <a:schemeClr val="dk1"/>
          </a:lnRef>
          <a:fillRef idx="3">
            <a:schemeClr val="dk1"/>
          </a:fillRef>
          <a:effectRef idx="2">
            <a:schemeClr val="dk1"/>
          </a:effectRef>
          <a:fontRef idx="minor"/>
        </p:style>
        <p:txBody>
          <a:bodyPr lIns="90000" rIns="90000" tIns="45000" bIns="45000" anchor="ctr">
            <a:normAutofit fontScale="40000"/>
          </a:bodyPr>
          <a:p>
            <a:pPr marL="285840" indent="-283680">
              <a:lnSpc>
                <a:spcPct val="100000"/>
              </a:lnSpc>
              <a:buClr>
                <a:srgbClr val="ffffff"/>
              </a:buClr>
              <a:buFont typeface="Arial"/>
              <a:buChar char="•"/>
            </a:pPr>
            <a:r>
              <a:rPr b="0" lang="fr-FR" sz="1800" spc="-1" strike="noStrike">
                <a:solidFill>
                  <a:srgbClr val="ffffff"/>
                </a:solidFill>
                <a:latin typeface="Arial"/>
                <a:ea typeface="ＭＳ Ｐゴシック"/>
              </a:rPr>
              <a:t>EMF, Xtext, Sirius</a:t>
            </a:r>
            <a:endParaRPr b="0" lang="fr-FR" sz="1800" spc="-1" strike="noStrike">
              <a:latin typeface="Arial"/>
            </a:endParaRPr>
          </a:p>
          <a:p>
            <a:pPr marL="285840" indent="-283680">
              <a:lnSpc>
                <a:spcPct val="100000"/>
              </a:lnSpc>
              <a:buClr>
                <a:srgbClr val="ffffff"/>
              </a:buClr>
              <a:buFont typeface="Arial"/>
              <a:buChar char="•"/>
            </a:pPr>
            <a:r>
              <a:rPr b="0" lang="fr-FR" sz="1800" spc="-1" strike="noStrike">
                <a:solidFill>
                  <a:srgbClr val="ffffff"/>
                </a:solidFill>
                <a:latin typeface="Arial"/>
                <a:ea typeface="ＭＳ Ｐゴシック"/>
              </a:rPr>
              <a:t>Metaprogramming Approaches (Xtend/K3, ALE, XMOF, Java)</a:t>
            </a:r>
            <a:endParaRPr b="0" lang="fr-FR" sz="1800" spc="-1" strike="noStrike">
              <a:latin typeface="Arial"/>
            </a:endParaRPr>
          </a:p>
          <a:p>
            <a:pPr marL="285840" indent="-283680">
              <a:lnSpc>
                <a:spcPct val="100000"/>
              </a:lnSpc>
              <a:buClr>
                <a:srgbClr val="ffffff"/>
              </a:buClr>
              <a:buFont typeface="Arial"/>
              <a:buChar char="•"/>
            </a:pPr>
            <a:r>
              <a:rPr b="0" lang="fr-FR" sz="1800" spc="-1" strike="noStrike">
                <a:solidFill>
                  <a:srgbClr val="ffffff"/>
                </a:solidFill>
                <a:latin typeface="Arial"/>
                <a:ea typeface="ＭＳ Ｐゴシック"/>
              </a:rPr>
              <a:t>Sirius Animator (graphical animation)</a:t>
            </a:r>
            <a:endParaRPr b="0" lang="fr-FR" sz="1800" spc="-1" strike="noStrike">
              <a:latin typeface="Arial"/>
            </a:endParaRPr>
          </a:p>
          <a:p>
            <a:pPr marL="285840" indent="-283680">
              <a:lnSpc>
                <a:spcPct val="100000"/>
              </a:lnSpc>
              <a:buClr>
                <a:srgbClr val="ffffff"/>
              </a:buClr>
              <a:buFont typeface="Arial"/>
              <a:buChar char="•"/>
            </a:pPr>
            <a:r>
              <a:rPr b="0" lang="fr-FR" sz="1800" spc="-1" strike="noStrike">
                <a:solidFill>
                  <a:srgbClr val="ffffff"/>
                </a:solidFill>
                <a:latin typeface="Arial"/>
                <a:ea typeface="ＭＳ Ｐゴシック"/>
              </a:rPr>
              <a:t>Melange (language reuse)</a:t>
            </a:r>
            <a:endParaRPr b="0" lang="fr-FR" sz="1800" spc="-1" strike="noStrike">
              <a:latin typeface="Arial"/>
            </a:endParaRPr>
          </a:p>
          <a:p>
            <a:pPr marL="285840" indent="-283680">
              <a:lnSpc>
                <a:spcPct val="100000"/>
              </a:lnSpc>
              <a:buClr>
                <a:srgbClr val="ffffff"/>
              </a:buClr>
              <a:buFont typeface="Arial"/>
              <a:buChar char="•"/>
            </a:pPr>
            <a:r>
              <a:rPr b="0" lang="fr-FR" sz="1800" spc="-1" strike="noStrike">
                <a:solidFill>
                  <a:srgbClr val="ffffff"/>
                </a:solidFill>
                <a:latin typeface="Arial"/>
                <a:ea typeface="ＭＳ Ｐゴシック"/>
              </a:rPr>
              <a:t>Generative Approaches (execution trace, checking)</a:t>
            </a:r>
            <a:endParaRPr b="0" lang="fr-FR" sz="1800" spc="-1" strike="noStrike">
              <a:latin typeface="Arial"/>
            </a:endParaRPr>
          </a:p>
          <a:p>
            <a:pPr marL="285840" indent="-283680">
              <a:lnSpc>
                <a:spcPct val="100000"/>
              </a:lnSpc>
              <a:buClr>
                <a:srgbClr val="ffffff"/>
              </a:buClr>
              <a:buFont typeface="Arial"/>
              <a:buChar char="•"/>
            </a:pPr>
            <a:r>
              <a:rPr b="0" lang="fr-FR" sz="1800" spc="-1" strike="noStrike">
                <a:solidFill>
                  <a:srgbClr val="ffffff"/>
                </a:solidFill>
                <a:latin typeface="Arial"/>
                <a:ea typeface="ＭＳ Ｐゴシック"/>
              </a:rPr>
              <a:t>MoCCML (concurrency analysis)</a:t>
            </a:r>
            <a:endParaRPr b="0" lang="fr-FR" sz="1800" spc="-1" strike="noStrike">
              <a:latin typeface="Arial"/>
            </a:endParaRPr>
          </a:p>
          <a:p>
            <a:pPr marL="285840" indent="-283680">
              <a:lnSpc>
                <a:spcPct val="100000"/>
              </a:lnSpc>
              <a:buClr>
                <a:srgbClr val="ffffff"/>
              </a:buClr>
              <a:buFont typeface="Arial"/>
              <a:buChar char="•"/>
            </a:pPr>
            <a:r>
              <a:rPr b="0" lang="fr-FR" sz="1800" spc="-1" strike="noStrike">
                <a:solidFill>
                  <a:srgbClr val="ffffff"/>
                </a:solidFill>
                <a:latin typeface="Arial"/>
                <a:ea typeface="ＭＳ Ｐゴシック"/>
              </a:rPr>
              <a:t>BCOoL (behavioral coordination)</a:t>
            </a:r>
            <a:endParaRPr b="0" lang="fr-FR" sz="1800" spc="-1" strike="noStrike">
              <a:latin typeface="Arial"/>
            </a:endParaRPr>
          </a:p>
        </p:txBody>
      </p:sp>
      <p:sp>
        <p:nvSpPr>
          <p:cNvPr id="598" name="CustomShape 6"/>
          <p:cNvSpPr/>
          <p:nvPr/>
        </p:nvSpPr>
        <p:spPr>
          <a:xfrm>
            <a:off x="3780000" y="2781000"/>
            <a:ext cx="5686560" cy="1942200"/>
          </a:xfrm>
          <a:prstGeom prst="roundRect">
            <a:avLst>
              <a:gd name="adj" fmla="val 16667"/>
            </a:avLst>
          </a:prstGeom>
          <a:gradFill rotWithShape="0">
            <a:gsLst>
              <a:gs pos="0">
                <a:schemeClr val="dk1">
                  <a:tint val="100000"/>
                  <a:shade val="100000"/>
                  <a:satMod val="130000"/>
                  <a:alpha val="61000"/>
                </a:schemeClr>
              </a:gs>
              <a:gs pos="100000">
                <a:schemeClr val="dk1">
                  <a:tint val="50000"/>
                  <a:shade val="100000"/>
                  <a:satMod val="350000"/>
                  <a:alpha val="61000"/>
                </a:schemeClr>
              </a:gs>
            </a:gsLst>
            <a:lin ang="16200000"/>
          </a:gradFill>
          <a:ln>
            <a:round/>
          </a:ln>
          <a:effectLst>
            <a:outerShdw blurRad="40000" dir="5400000" dist="23040" rotWithShape="0">
              <a:srgbClr val="000000">
                <a:alpha val="35000"/>
              </a:srgbClr>
            </a:outerShdw>
          </a:effectLst>
        </p:spPr>
        <p:style>
          <a:lnRef idx="1">
            <a:schemeClr val="dk1"/>
          </a:lnRef>
          <a:fillRef idx="3">
            <a:schemeClr val="dk1"/>
          </a:fillRef>
          <a:effectRef idx="2">
            <a:schemeClr val="dk1"/>
          </a:effectRef>
          <a:fontRef idx="minor"/>
        </p:style>
        <p:txBody>
          <a:bodyPr lIns="90000" rIns="90000" tIns="45000" bIns="45000" anchor="ctr">
            <a:normAutofit fontScale="52000"/>
          </a:bodyPr>
          <a:p>
            <a:pPr marL="285840" indent="-283680">
              <a:lnSpc>
                <a:spcPct val="100000"/>
              </a:lnSpc>
              <a:buClr>
                <a:srgbClr val="ffffff"/>
              </a:buClr>
              <a:buFont typeface="Arial"/>
              <a:buChar char="•"/>
            </a:pPr>
            <a:r>
              <a:rPr b="1" lang="fr-FR" sz="1800" spc="-1" strike="noStrike">
                <a:solidFill>
                  <a:srgbClr val="ffffff"/>
                </a:solidFill>
                <a:latin typeface="Arial"/>
                <a:ea typeface="ＭＳ Ｐゴシック"/>
              </a:rPr>
              <a:t>Generic Execution Framework</a:t>
            </a:r>
            <a:endParaRPr b="0" lang="fr-FR" sz="1800" spc="-1" strike="noStrike">
              <a:latin typeface="Arial"/>
            </a:endParaRPr>
          </a:p>
          <a:p>
            <a:pPr marL="285840" indent="-283680">
              <a:lnSpc>
                <a:spcPct val="100000"/>
              </a:lnSpc>
              <a:buClr>
                <a:srgbClr val="ffffff"/>
              </a:buClr>
              <a:buFont typeface="Arial"/>
              <a:buChar char="•"/>
            </a:pPr>
            <a:r>
              <a:rPr b="1" lang="fr-FR" sz="1800" spc="-1" strike="noStrike">
                <a:solidFill>
                  <a:srgbClr val="ffffff"/>
                </a:solidFill>
                <a:latin typeface="Arial"/>
                <a:ea typeface="ＭＳ Ｐゴシック"/>
              </a:rPr>
              <a:t>Graphical animation</a:t>
            </a:r>
            <a:endParaRPr b="0" lang="fr-FR" sz="1800" spc="-1" strike="noStrike">
              <a:latin typeface="Arial"/>
            </a:endParaRPr>
          </a:p>
          <a:p>
            <a:pPr marL="285840" indent="-283680">
              <a:lnSpc>
                <a:spcPct val="100000"/>
              </a:lnSpc>
              <a:buClr>
                <a:srgbClr val="ffffff"/>
              </a:buClr>
              <a:buFont typeface="Arial"/>
              <a:buChar char="•"/>
            </a:pPr>
            <a:r>
              <a:rPr b="1" lang="fr-FR" sz="1800" spc="-1" strike="noStrike">
                <a:solidFill>
                  <a:srgbClr val="ffffff"/>
                </a:solidFill>
                <a:latin typeface="Arial"/>
                <a:ea typeface="ＭＳ Ｐゴシック"/>
              </a:rPr>
              <a:t>Breakpoint definition on model element</a:t>
            </a:r>
            <a:endParaRPr b="0" lang="fr-FR" sz="1800" spc="-1" strike="noStrike">
              <a:latin typeface="Arial"/>
            </a:endParaRPr>
          </a:p>
          <a:p>
            <a:pPr marL="285840" indent="-283680">
              <a:lnSpc>
                <a:spcPct val="100000"/>
              </a:lnSpc>
              <a:buClr>
                <a:srgbClr val="ffffff"/>
              </a:buClr>
              <a:buFont typeface="Arial"/>
              <a:buChar char="•"/>
            </a:pPr>
            <a:r>
              <a:rPr b="1" lang="fr-FR" sz="1800" spc="-1" strike="noStrike">
                <a:solidFill>
                  <a:srgbClr val="ffffff"/>
                </a:solidFill>
                <a:latin typeface="Arial"/>
                <a:ea typeface="ＭＳ Ｐゴシック"/>
              </a:rPr>
              <a:t>Multi-dimensional and efficient trace management</a:t>
            </a:r>
            <a:endParaRPr b="0" lang="fr-FR" sz="1800" spc="-1" strike="noStrike">
              <a:latin typeface="Arial"/>
            </a:endParaRPr>
          </a:p>
          <a:p>
            <a:pPr marL="285840" indent="-283680">
              <a:lnSpc>
                <a:spcPct val="100000"/>
              </a:lnSpc>
              <a:buClr>
                <a:srgbClr val="ffffff"/>
              </a:buClr>
              <a:buFont typeface="Arial"/>
              <a:buChar char="•"/>
            </a:pPr>
            <a:r>
              <a:rPr b="1" lang="fr-FR" sz="1800" spc="-1" strike="noStrike">
                <a:solidFill>
                  <a:srgbClr val="ffffff"/>
                </a:solidFill>
                <a:latin typeface="Arial"/>
                <a:ea typeface="ＭＳ Ｐゴシック"/>
              </a:rPr>
              <a:t>Model omniscient debugging facilities (incl., timeline, step backward, stimuli management, etc.) </a:t>
            </a:r>
            <a:endParaRPr b="0" lang="fr-FR" sz="1800" spc="-1" strike="noStrike">
              <a:latin typeface="Arial"/>
            </a:endParaRPr>
          </a:p>
          <a:p>
            <a:pPr marL="285840" indent="-283680">
              <a:lnSpc>
                <a:spcPct val="100000"/>
              </a:lnSpc>
              <a:buClr>
                <a:srgbClr val="ffffff"/>
              </a:buClr>
              <a:buFont typeface="Arial"/>
              <a:buChar char="•"/>
            </a:pPr>
            <a:r>
              <a:rPr b="1" lang="fr-FR" sz="1800" spc="-1" strike="noStrike">
                <a:solidFill>
                  <a:srgbClr val="ffffff"/>
                </a:solidFill>
                <a:latin typeface="Arial"/>
                <a:ea typeface="ＭＳ Ｐゴシック"/>
              </a:rPr>
              <a:t>Concurrency Analysis</a:t>
            </a:r>
            <a:endParaRPr b="0" lang="fr-FR" sz="1800" spc="-1" strike="noStrike">
              <a:latin typeface="Arial"/>
            </a:endParaRPr>
          </a:p>
          <a:p>
            <a:pPr marL="285840" indent="-283680">
              <a:lnSpc>
                <a:spcPct val="100000"/>
              </a:lnSpc>
              <a:buClr>
                <a:srgbClr val="ffffff"/>
              </a:buClr>
              <a:buFont typeface="Arial"/>
              <a:buChar char="•"/>
            </a:pPr>
            <a:r>
              <a:rPr b="1" lang="fr-FR" sz="1800" spc="-1" strike="noStrike">
                <a:solidFill>
                  <a:srgbClr val="ffffff"/>
                </a:solidFill>
                <a:latin typeface="Arial"/>
                <a:ea typeface="ＭＳ Ｐゴシック"/>
              </a:rPr>
              <a:t>Coordination of Models</a:t>
            </a:r>
            <a:endParaRPr b="0" lang="fr-FR" sz="1800" spc="-1" strike="noStrike">
              <a:latin typeface="Arial"/>
            </a:endParaRPr>
          </a:p>
          <a:p>
            <a:pPr marL="285840" indent="-283680">
              <a:lnSpc>
                <a:spcPct val="100000"/>
              </a:lnSpc>
              <a:buClr>
                <a:srgbClr val="ffffff"/>
              </a:buClr>
              <a:buFont typeface="Arial"/>
              <a:buChar char="•"/>
            </a:pPr>
            <a:r>
              <a:rPr b="1" lang="fr-FR" sz="1800" spc="-1" strike="noStrike">
                <a:solidFill>
                  <a:srgbClr val="ffffff"/>
                </a:solidFill>
                <a:latin typeface="Arial"/>
                <a:ea typeface="ＭＳ Ｐゴシック"/>
              </a:rPr>
              <a:t>Domain-Specific Plugins</a:t>
            </a:r>
            <a:endParaRPr b="0" lang="fr-FR" sz="1800" spc="-1" strike="noStrike">
              <a:latin typeface="Arial"/>
            </a:endParaRPr>
          </a:p>
        </p:txBody>
      </p:sp>
      <p:pic>
        <p:nvPicPr>
          <p:cNvPr id="599" name="Image 12" descr=""/>
          <p:cNvPicPr/>
          <p:nvPr/>
        </p:nvPicPr>
        <p:blipFill>
          <a:blip r:embed="rId3"/>
          <a:stretch/>
        </p:blipFill>
        <p:spPr>
          <a:xfrm>
            <a:off x="1462320" y="6525000"/>
            <a:ext cx="7147800" cy="302760"/>
          </a:xfrm>
          <a:prstGeom prst="rect">
            <a:avLst/>
          </a:prstGeom>
          <a:ln>
            <a:noFill/>
          </a:ln>
        </p:spPr>
      </p:pic>
      <p:sp>
        <p:nvSpPr>
          <p:cNvPr id="600" name="CustomShape 7"/>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01" name="Image 14" descr=""/>
          <p:cNvPicPr/>
          <p:nvPr/>
        </p:nvPicPr>
        <p:blipFill>
          <a:blip r:embed="rId4"/>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66" dur="indefinite" restart="never" nodeType="tmRoot">
          <p:childTnLst>
            <p:seq>
              <p:cTn id="67" dur="indefinite" nodeType="mainSeq">
                <p:childTnLst>
                  <p:par>
                    <p:cTn id="68" fill="hold">
                      <p:stCondLst>
                        <p:cond delay="indefinite"/>
                      </p:stCondLst>
                      <p:childTnLst>
                        <p:par>
                          <p:cTn id="69" fill="hold">
                            <p:stCondLst>
                              <p:cond delay="0"/>
                            </p:stCondLst>
                            <p:childTnLst>
                              <p:par>
                                <p:cTn id="70" nodeType="clickEffect" fill="hold" presetClass="entr" presetID="2" presetSubtype="2">
                                  <p:stCondLst>
                                    <p:cond delay="0"/>
                                  </p:stCondLst>
                                  <p:childTnLst>
                                    <p:set>
                                      <p:cBhvr>
                                        <p:cTn id="71" dur="1" fill="hold">
                                          <p:stCondLst>
                                            <p:cond delay="0"/>
                                          </p:stCondLst>
                                        </p:cTn>
                                        <p:tgtEl>
                                          <p:spTgt spid="597"/>
                                        </p:tgtEl>
                                        <p:attrNameLst>
                                          <p:attrName>style.visibility</p:attrName>
                                        </p:attrNameLst>
                                      </p:cBhvr>
                                      <p:to>
                                        <p:strVal val="visible"/>
                                      </p:to>
                                    </p:set>
                                    <p:anim calcmode="lin" valueType="num">
                                      <p:cBhvr additive="repl">
                                        <p:cTn id="72" dur="500" fill="hold"/>
                                        <p:tgtEl>
                                          <p:spTgt spid="597"/>
                                        </p:tgtEl>
                                        <p:attrNameLst>
                                          <p:attrName>ppt_x</p:attrName>
                                        </p:attrNameLst>
                                      </p:cBhvr>
                                      <p:tavLst>
                                        <p:tav tm="0">
                                          <p:val>
                                            <p:strVal val="1+#ppt_w/2"/>
                                          </p:val>
                                        </p:tav>
                                        <p:tav tm="100000">
                                          <p:val>
                                            <p:strVal val="#ppt_x"/>
                                          </p:val>
                                        </p:tav>
                                      </p:tavLst>
                                    </p:anim>
                                    <p:anim calcmode="lin" valueType="num">
                                      <p:cBhvr additive="repl">
                                        <p:cTn id="73" dur="500" fill="hold"/>
                                        <p:tgtEl>
                                          <p:spTgt spid="597"/>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2" presetSubtype="2">
                                  <p:stCondLst>
                                    <p:cond delay="0"/>
                                  </p:stCondLst>
                                  <p:childTnLst>
                                    <p:set>
                                      <p:cBhvr>
                                        <p:cTn id="77" dur="1" fill="hold">
                                          <p:stCondLst>
                                            <p:cond delay="0"/>
                                          </p:stCondLst>
                                        </p:cTn>
                                        <p:tgtEl>
                                          <p:spTgt spid="598"/>
                                        </p:tgtEl>
                                        <p:attrNameLst>
                                          <p:attrName>style.visibility</p:attrName>
                                        </p:attrNameLst>
                                      </p:cBhvr>
                                      <p:to>
                                        <p:strVal val="visible"/>
                                      </p:to>
                                    </p:set>
                                    <p:anim calcmode="lin" valueType="num">
                                      <p:cBhvr additive="repl">
                                        <p:cTn id="78" dur="500" fill="hold"/>
                                        <p:tgtEl>
                                          <p:spTgt spid="598"/>
                                        </p:tgtEl>
                                        <p:attrNameLst>
                                          <p:attrName>ppt_x</p:attrName>
                                        </p:attrNameLst>
                                      </p:cBhvr>
                                      <p:tavLst>
                                        <p:tav tm="0">
                                          <p:val>
                                            <p:strVal val="1+#ppt_w/2"/>
                                          </p:val>
                                        </p:tav>
                                        <p:tav tm="100000">
                                          <p:val>
                                            <p:strVal val="#ppt_x"/>
                                          </p:val>
                                        </p:tav>
                                      </p:tavLst>
                                    </p:anim>
                                    <p:anim calcmode="lin" valueType="num">
                                      <p:cBhvr additive="repl">
                                        <p:cTn id="79" dur="500" fill="hold"/>
                                        <p:tgtEl>
                                          <p:spTgt spid="598"/>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CustomShape 1"/>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5DFEA63C-FD77-420A-8C61-CDFE50763CED}"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603" name="Image 5" descr=""/>
          <p:cNvPicPr/>
          <p:nvPr/>
        </p:nvPicPr>
        <p:blipFill>
          <a:blip r:embed="rId1"/>
          <a:stretch/>
        </p:blipFill>
        <p:spPr>
          <a:xfrm>
            <a:off x="2843640" y="1700640"/>
            <a:ext cx="3166200" cy="3070080"/>
          </a:xfrm>
          <a:prstGeom prst="rect">
            <a:avLst/>
          </a:prstGeom>
          <a:ln>
            <a:noFill/>
          </a:ln>
        </p:spPr>
      </p:pic>
      <p:pic>
        <p:nvPicPr>
          <p:cNvPr id="604" name="Image 4" descr=""/>
          <p:cNvPicPr/>
          <p:nvPr/>
        </p:nvPicPr>
        <p:blipFill>
          <a:blip r:embed="rId2"/>
          <a:stretch/>
        </p:blipFill>
        <p:spPr>
          <a:xfrm>
            <a:off x="1462320" y="6525000"/>
            <a:ext cx="7147800" cy="302760"/>
          </a:xfrm>
          <a:prstGeom prst="rect">
            <a:avLst/>
          </a:prstGeom>
          <a:ln>
            <a:noFill/>
          </a:ln>
        </p:spPr>
      </p:pic>
      <p:sp>
        <p:nvSpPr>
          <p:cNvPr id="605" name="CustomShape 2"/>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06" name="Image 7" descr=""/>
          <p:cNvPicPr/>
          <p:nvPr/>
        </p:nvPicPr>
        <p:blipFill>
          <a:blip r:embed="rId3"/>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80" dur="indefinite" restart="never" nodeType="tmRoot">
          <p:childTnLst>
            <p:seq>
              <p:cTn id="81"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This tutorial</a:t>
            </a:r>
            <a:endParaRPr b="0" lang="fr-FR" sz="2800" spc="-1" strike="noStrike">
              <a:latin typeface="Arial"/>
            </a:endParaRPr>
          </a:p>
        </p:txBody>
      </p:sp>
      <p:sp>
        <p:nvSpPr>
          <p:cNvPr id="608"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70888EF3-FF93-4572-B6B2-9DD2F2D118D6}"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609" name="CustomShape 3"/>
          <p:cNvSpPr/>
          <p:nvPr/>
        </p:nvSpPr>
        <p:spPr>
          <a:xfrm>
            <a:off x="467640" y="1196640"/>
            <a:ext cx="8674200" cy="5182560"/>
          </a:xfrm>
          <a:prstGeom prst="rect">
            <a:avLst/>
          </a:prstGeom>
          <a:noFill/>
          <a:ln>
            <a:noFill/>
          </a:ln>
        </p:spPr>
        <p:style>
          <a:lnRef idx="0"/>
          <a:fillRef idx="0"/>
          <a:effectRef idx="0"/>
          <a:fontRef idx="minor"/>
        </p:style>
        <p:txBody>
          <a:bodyPr lIns="90000" rIns="90000" tIns="45000" bIns="45000"/>
          <a:p>
            <a:pPr lvl="1" marL="361800" indent="-340920">
              <a:lnSpc>
                <a:spcPct val="125000"/>
              </a:lnSpc>
              <a:buClr>
                <a:srgbClr val="e1001a"/>
              </a:buClr>
              <a:buFont typeface="Arial"/>
              <a:buChar char="•"/>
            </a:pPr>
            <a:r>
              <a:rPr b="0" lang="fr-FR" sz="2200" spc="-1" strike="noStrike">
                <a:solidFill>
                  <a:srgbClr val="808080"/>
                </a:solidFill>
                <a:latin typeface="Arial"/>
                <a:ea typeface="ＭＳ Ｐゴシック"/>
              </a:rPr>
              <a:t>See how EMF+GEMOC technologies help to (semi-automatically) build the tooling for a DSL IDE</a:t>
            </a:r>
            <a:endParaRPr b="0" lang="fr-FR" sz="2200" spc="-1" strike="noStrike">
              <a:latin typeface="Arial"/>
            </a:endParaRPr>
          </a:p>
          <a:p>
            <a:pPr>
              <a:lnSpc>
                <a:spcPct val="100000"/>
              </a:lnSpc>
            </a:pPr>
            <a:endParaRPr b="0" lang="fr-FR" sz="2200" spc="-1" strike="noStrike">
              <a:latin typeface="Arial"/>
            </a:endParaRPr>
          </a:p>
          <a:p>
            <a:pPr lvl="1" marL="361800" indent="-340920">
              <a:lnSpc>
                <a:spcPct val="125000"/>
              </a:lnSpc>
              <a:buClr>
                <a:srgbClr val="e1001a"/>
              </a:buClr>
              <a:buFont typeface="Arial"/>
              <a:buChar char="•"/>
            </a:pPr>
            <a:r>
              <a:rPr b="1" lang="fr-FR" sz="2200" spc="-1" strike="noStrike">
                <a:solidFill>
                  <a:srgbClr val="808080"/>
                </a:solidFill>
                <a:latin typeface="Arial"/>
                <a:ea typeface="ＭＳ Ｐゴシック"/>
              </a:rPr>
              <a:t>Build an executable DSL</a:t>
            </a:r>
            <a:r>
              <a:rPr b="0" lang="fr-FR" sz="2200" spc="-1" strike="noStrike">
                <a:solidFill>
                  <a:srgbClr val="808080"/>
                </a:solidFill>
                <a:latin typeface="Arial"/>
                <a:ea typeface="ＭＳ Ｐゴシック"/>
              </a:rPr>
              <a:t>, and see how GEMOC provides</a:t>
            </a:r>
            <a:endParaRPr b="0" lang="fr-FR" sz="22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an execution engine,</a:t>
            </a:r>
            <a:endParaRPr b="0" lang="fr-FR" sz="20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A concurrency constraint solver, </a:t>
            </a:r>
            <a:endParaRPr b="0" lang="fr-FR" sz="20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a graphical model animator,</a:t>
            </a:r>
            <a:endParaRPr b="0" lang="fr-FR" sz="20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an omniscient debugger. </a:t>
            </a:r>
            <a:endParaRPr b="0" lang="fr-FR" sz="2000" spc="-1" strike="noStrike">
              <a:latin typeface="Arial"/>
            </a:endParaRPr>
          </a:p>
          <a:p>
            <a:pPr>
              <a:lnSpc>
                <a:spcPct val="100000"/>
              </a:lnSpc>
            </a:pPr>
            <a:endParaRPr b="0" lang="fr-FR" sz="2000" spc="-1" strike="noStrike">
              <a:latin typeface="Arial"/>
            </a:endParaRPr>
          </a:p>
          <a:p>
            <a:pPr marL="343080" indent="-340920">
              <a:lnSpc>
                <a:spcPct val="170000"/>
              </a:lnSpc>
              <a:buClr>
                <a:srgbClr val="ff0000"/>
              </a:buClr>
              <a:buFont typeface="Arial"/>
              <a:buChar char="•"/>
            </a:pPr>
            <a:r>
              <a:rPr b="0" lang="fr-FR" sz="2200" spc="-1" strike="noStrike">
                <a:solidFill>
                  <a:srgbClr val="808080"/>
                </a:solidFill>
                <a:latin typeface="Arial"/>
                <a:ea typeface="ＭＳ Ｐゴシック"/>
              </a:rPr>
              <a:t>Materials are available from</a:t>
            </a:r>
            <a:br/>
            <a:r>
              <a:rPr b="0" lang="fr-FR" sz="2200" spc="-1" strike="noStrike">
                <a:solidFill>
                  <a:srgbClr val="808080"/>
                </a:solidFill>
                <a:latin typeface="Arial"/>
                <a:ea typeface="ＭＳ Ｐゴシック"/>
              </a:rPr>
              <a:t>             </a:t>
            </a:r>
            <a:r>
              <a:rPr b="0" lang="fr-FR" sz="2200" spc="-1" strike="noStrike" u="sng">
                <a:solidFill>
                  <a:srgbClr val="e1001a"/>
                </a:solidFill>
                <a:uFillTx/>
                <a:latin typeface="Arial"/>
                <a:ea typeface="ＭＳ Ｐゴシック"/>
              </a:rPr>
              <a:t>https://github.com/gemoc/MODELS2017Tutorial</a:t>
            </a:r>
            <a:endParaRPr b="0" lang="fr-FR" sz="2200" spc="-1" strike="noStrike">
              <a:latin typeface="Arial"/>
            </a:endParaRPr>
          </a:p>
        </p:txBody>
      </p:sp>
      <p:pic>
        <p:nvPicPr>
          <p:cNvPr id="610" name="Image 5" descr=""/>
          <p:cNvPicPr/>
          <p:nvPr/>
        </p:nvPicPr>
        <p:blipFill>
          <a:blip r:embed="rId1"/>
          <a:stretch/>
        </p:blipFill>
        <p:spPr>
          <a:xfrm>
            <a:off x="1462320" y="6525000"/>
            <a:ext cx="7147800" cy="302760"/>
          </a:xfrm>
          <a:prstGeom prst="rect">
            <a:avLst/>
          </a:prstGeom>
          <a:ln>
            <a:noFill/>
          </a:ln>
        </p:spPr>
      </p:pic>
      <p:sp>
        <p:nvSpPr>
          <p:cNvPr id="611"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12" name="Image 7"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82" dur="indefinite" restart="never" nodeType="tmRoot">
          <p:childTnLst>
            <p:seq>
              <p:cTn id="83"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722160" y="4406760"/>
            <a:ext cx="7770240" cy="1360080"/>
          </a:xfrm>
          <a:prstGeom prst="rect">
            <a:avLst/>
          </a:prstGeom>
          <a:noFill/>
          <a:ln w="9360">
            <a:noFill/>
          </a:ln>
        </p:spPr>
        <p:style>
          <a:lnRef idx="0"/>
          <a:fillRef idx="0"/>
          <a:effectRef idx="0"/>
          <a:fontRef idx="minor"/>
        </p:style>
        <p:txBody>
          <a:bodyPr lIns="0" rIns="0" tIns="0" bIns="0"/>
          <a:p>
            <a:pPr>
              <a:lnSpc>
                <a:spcPct val="100000"/>
              </a:lnSpc>
            </a:pPr>
            <a:r>
              <a:rPr b="1" lang="fr-FR" sz="4000" spc="-1" strike="noStrike" cap="all">
                <a:solidFill>
                  <a:srgbClr val="e1001a"/>
                </a:solidFill>
                <a:latin typeface="Arial"/>
                <a:ea typeface="ＭＳ Ｐゴシック"/>
              </a:rPr>
              <a:t>LANGUAGE ENGINEERING</a:t>
            </a:r>
            <a:endParaRPr b="0" lang="fr-FR" sz="4000" spc="-1" strike="noStrike">
              <a:latin typeface="Arial"/>
            </a:endParaRPr>
          </a:p>
        </p:txBody>
      </p:sp>
      <p:sp>
        <p:nvSpPr>
          <p:cNvPr id="330"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F0727CD0-69FC-4DBB-8770-097577840786}"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331" name="Image 8" descr=""/>
          <p:cNvPicPr/>
          <p:nvPr/>
        </p:nvPicPr>
        <p:blipFill>
          <a:blip r:embed="rId1"/>
          <a:stretch/>
        </p:blipFill>
        <p:spPr>
          <a:xfrm>
            <a:off x="1462320" y="6525000"/>
            <a:ext cx="7147800" cy="302760"/>
          </a:xfrm>
          <a:prstGeom prst="rect">
            <a:avLst/>
          </a:prstGeom>
          <a:ln>
            <a:noFill/>
          </a:ln>
        </p:spPr>
      </p:pic>
      <p:sp>
        <p:nvSpPr>
          <p:cNvPr id="332" name="CustomShape 3"/>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333" name="Image 10"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You will learn how to</a:t>
            </a:r>
            <a:endParaRPr b="0" lang="fr-FR" sz="2800" spc="-1" strike="noStrike">
              <a:latin typeface="Arial"/>
            </a:endParaRPr>
          </a:p>
        </p:txBody>
      </p:sp>
      <p:sp>
        <p:nvSpPr>
          <p:cNvPr id="614"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37EA64E3-7805-4E39-91C0-F7188DEA9777}"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615" name="CustomShape 3"/>
          <p:cNvSpPr/>
          <p:nvPr/>
        </p:nvSpPr>
        <p:spPr>
          <a:xfrm>
            <a:off x="467640" y="1196640"/>
            <a:ext cx="8422920" cy="4678200"/>
          </a:xfrm>
          <a:prstGeom prst="rect">
            <a:avLst/>
          </a:prstGeom>
          <a:noFill/>
          <a:ln>
            <a:noFill/>
          </a:ln>
        </p:spPr>
        <p:style>
          <a:lnRef idx="0"/>
          <a:fillRef idx="0"/>
          <a:effectRef idx="0"/>
          <a:fontRef idx="minor"/>
        </p:style>
        <p:txBody>
          <a:bodyPr lIns="90000" rIns="90000" tIns="45000" bIns="45000"/>
          <a:p>
            <a:pPr marL="343080" indent="-340920">
              <a:lnSpc>
                <a:spcPct val="120000"/>
              </a:lnSpc>
              <a:spcBef>
                <a:spcPts val="601"/>
              </a:spcBef>
              <a:buClr>
                <a:srgbClr val="ff0000"/>
              </a:buClr>
              <a:buFont typeface="Arial"/>
              <a:buChar char="•"/>
            </a:pPr>
            <a:r>
              <a:rPr b="1" lang="fr-FR" sz="1800" spc="-1" strike="noStrike">
                <a:solidFill>
                  <a:srgbClr val="808080"/>
                </a:solidFill>
                <a:latin typeface="Arial"/>
                <a:ea typeface="Arial Black"/>
              </a:rPr>
              <a:t>Build or customize your own abstractions</a:t>
            </a:r>
            <a:r>
              <a:rPr b="0" lang="fr-FR" sz="1800" spc="-1" strike="noStrike">
                <a:solidFill>
                  <a:srgbClr val="808080"/>
                </a:solidFill>
                <a:latin typeface="Arial"/>
                <a:ea typeface="ＭＳ Ｐゴシック"/>
              </a:rPr>
              <a:t>, or even </a:t>
            </a:r>
            <a:r>
              <a:rPr b="1" lang="fr-FR" sz="1800" spc="-1" strike="noStrike">
                <a:solidFill>
                  <a:srgbClr val="808080"/>
                </a:solidFill>
                <a:latin typeface="Arial"/>
                <a:ea typeface="Arial Black"/>
              </a:rPr>
              <a:t>software languages and development environments</a:t>
            </a:r>
            <a:r>
              <a:rPr b="0" lang="fr-FR" sz="1800" spc="-1" strike="noStrike">
                <a:solidFill>
                  <a:srgbClr val="808080"/>
                </a:solidFill>
                <a:latin typeface="Arial"/>
                <a:ea typeface="ＭＳ Ｐゴシック"/>
              </a:rPr>
              <a:t>, to build complex, domain-specific, software-intensive systems</a:t>
            </a:r>
            <a:endParaRPr b="0" lang="fr-FR" sz="1800" spc="-1" strike="noStrike">
              <a:latin typeface="Arial"/>
            </a:endParaRPr>
          </a:p>
          <a:p>
            <a:pPr>
              <a:lnSpc>
                <a:spcPct val="120000"/>
              </a:lnSpc>
              <a:spcBef>
                <a:spcPts val="601"/>
              </a:spcBef>
            </a:pPr>
            <a:endParaRPr b="0" lang="fr-FR" sz="1800" spc="-1" strike="noStrike">
              <a:latin typeface="Arial"/>
            </a:endParaRPr>
          </a:p>
          <a:p>
            <a:pPr marL="343080" indent="-340920">
              <a:lnSpc>
                <a:spcPct val="120000"/>
              </a:lnSpc>
              <a:spcBef>
                <a:spcPts val="601"/>
              </a:spcBef>
              <a:buClr>
                <a:srgbClr val="ff0000"/>
              </a:buClr>
              <a:buFont typeface="Arial"/>
              <a:buChar char="•"/>
            </a:pPr>
            <a:r>
              <a:rPr b="1" lang="fr-FR" sz="1800" spc="-1" strike="noStrike">
                <a:solidFill>
                  <a:srgbClr val="808080"/>
                </a:solidFill>
                <a:latin typeface="Arial"/>
                <a:ea typeface="ＭＳ Ｐゴシック"/>
              </a:rPr>
              <a:t>Apply language formalisms</a:t>
            </a:r>
            <a:r>
              <a:rPr b="0" lang="fr-FR" sz="1800" spc="-1" strike="noStrike">
                <a:solidFill>
                  <a:srgbClr val="808080"/>
                </a:solidFill>
                <a:latin typeface="Arial"/>
                <a:ea typeface="ＭＳ Ｐゴシック"/>
              </a:rPr>
              <a:t>, paradigms and principles </a:t>
            </a:r>
            <a:endParaRPr b="0" lang="fr-FR" sz="1800" spc="-1" strike="noStrike">
              <a:latin typeface="Arial"/>
            </a:endParaRPr>
          </a:p>
          <a:p>
            <a:pPr>
              <a:lnSpc>
                <a:spcPct val="120000"/>
              </a:lnSpc>
              <a:spcBef>
                <a:spcPts val="601"/>
              </a:spcBef>
            </a:pPr>
            <a:endParaRPr b="0" lang="fr-FR" sz="1800" spc="-1" strike="noStrike">
              <a:latin typeface="Arial"/>
            </a:endParaRPr>
          </a:p>
          <a:p>
            <a:pPr marL="343080" indent="-340920">
              <a:lnSpc>
                <a:spcPct val="120000"/>
              </a:lnSpc>
              <a:spcBef>
                <a:spcPts val="601"/>
              </a:spcBef>
              <a:buClr>
                <a:srgbClr val="ff0000"/>
              </a:buClr>
              <a:buFont typeface="Arial"/>
              <a:buChar char="•"/>
            </a:pPr>
            <a:r>
              <a:rPr b="1" lang="fr-FR" sz="1800" spc="-1" strike="noStrike">
                <a:solidFill>
                  <a:srgbClr val="808080"/>
                </a:solidFill>
                <a:latin typeface="Arial"/>
                <a:ea typeface="ＭＳ Ｐゴシック"/>
              </a:rPr>
              <a:t>Extend a graphical, executable DSL </a:t>
            </a:r>
            <a:r>
              <a:rPr b="0" lang="fr-FR" sz="1800" spc="-1" strike="noStrike">
                <a:solidFill>
                  <a:srgbClr val="808080"/>
                </a:solidFill>
                <a:latin typeface="Arial"/>
                <a:ea typeface="ＭＳ Ｐゴシック"/>
              </a:rPr>
              <a:t>using state of the art techniques</a:t>
            </a:r>
            <a:endParaRPr b="0" lang="fr-FR" sz="1800" spc="-1" strike="noStrike">
              <a:latin typeface="Arial"/>
            </a:endParaRPr>
          </a:p>
          <a:p>
            <a:pPr>
              <a:lnSpc>
                <a:spcPct val="120000"/>
              </a:lnSpc>
              <a:spcBef>
                <a:spcPts val="601"/>
              </a:spcBef>
            </a:pPr>
            <a:endParaRPr b="0" lang="fr-FR" sz="1800" spc="-1" strike="noStrike">
              <a:latin typeface="Arial"/>
            </a:endParaRPr>
          </a:p>
          <a:p>
            <a:pPr marL="343080" indent="-340920">
              <a:lnSpc>
                <a:spcPct val="120000"/>
              </a:lnSpc>
              <a:spcBef>
                <a:spcPts val="601"/>
              </a:spcBef>
              <a:buClr>
                <a:srgbClr val="ff0000"/>
              </a:buClr>
              <a:buFont typeface="Arial"/>
              <a:buChar char="•"/>
            </a:pPr>
            <a:r>
              <a:rPr b="1" lang="fr-FR" sz="1800" spc="-1" strike="noStrike">
                <a:solidFill>
                  <a:srgbClr val="808080"/>
                </a:solidFill>
                <a:latin typeface="Arial"/>
                <a:ea typeface="Arial Black"/>
              </a:rPr>
              <a:t>Manage the industrial complexity </a:t>
            </a:r>
            <a:r>
              <a:rPr b="0" lang="fr-FR" sz="1800" spc="-1" strike="noStrike">
                <a:solidFill>
                  <a:srgbClr val="808080"/>
                </a:solidFill>
                <a:latin typeface="Arial"/>
                <a:ea typeface="ＭＳ Ｐゴシック"/>
              </a:rPr>
              <a:t>of developments and associated toolchains</a:t>
            </a:r>
            <a:endParaRPr b="0" lang="fr-FR" sz="1800" spc="-1" strike="noStrike">
              <a:latin typeface="Arial"/>
            </a:endParaRPr>
          </a:p>
          <a:p>
            <a:pPr>
              <a:lnSpc>
                <a:spcPct val="120000"/>
              </a:lnSpc>
              <a:spcBef>
                <a:spcPts val="601"/>
              </a:spcBef>
            </a:pPr>
            <a:endParaRPr b="0" lang="fr-FR" sz="1800" spc="-1" strike="noStrike">
              <a:latin typeface="Arial"/>
            </a:endParaRPr>
          </a:p>
        </p:txBody>
      </p:sp>
      <p:pic>
        <p:nvPicPr>
          <p:cNvPr id="616" name="Image 4" descr=""/>
          <p:cNvPicPr/>
          <p:nvPr/>
        </p:nvPicPr>
        <p:blipFill>
          <a:blip r:embed="rId1"/>
          <a:stretch/>
        </p:blipFill>
        <p:spPr>
          <a:xfrm>
            <a:off x="1462320" y="6525000"/>
            <a:ext cx="7147800" cy="302760"/>
          </a:xfrm>
          <a:prstGeom prst="rect">
            <a:avLst/>
          </a:prstGeom>
          <a:ln>
            <a:noFill/>
          </a:ln>
        </p:spPr>
      </p:pic>
      <p:sp>
        <p:nvSpPr>
          <p:cNvPr id="617"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18" name="Image 6"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84" dur="indefinite" restart="never" nodeType="tmRoot">
          <p:childTnLst>
            <p:seq>
              <p:cTn id="85"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9" name="Bild 2" descr=""/>
          <p:cNvPicPr/>
          <p:nvPr/>
        </p:nvPicPr>
        <p:blipFill>
          <a:blip r:embed="rId1"/>
          <a:stretch/>
        </p:blipFill>
        <p:spPr>
          <a:xfrm>
            <a:off x="8124840" y="4509000"/>
            <a:ext cx="442440" cy="340920"/>
          </a:xfrm>
          <a:prstGeom prst="rect">
            <a:avLst/>
          </a:prstGeom>
          <a:ln>
            <a:noFill/>
          </a:ln>
        </p:spPr>
      </p:pic>
      <p:sp>
        <p:nvSpPr>
          <p:cNvPr id="620"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A few notes on the tutorial </a:t>
            </a:r>
            <a:endParaRPr b="0" lang="fr-FR" sz="2800" spc="-1" strike="noStrike">
              <a:latin typeface="Arial"/>
            </a:endParaRPr>
          </a:p>
        </p:txBody>
      </p:sp>
      <p:sp>
        <p:nvSpPr>
          <p:cNvPr id="621"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5E570106-57DE-43BC-8ABE-F356ABC0C6FD}"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622" name="CustomShape 3"/>
          <p:cNvSpPr/>
          <p:nvPr/>
        </p:nvSpPr>
        <p:spPr>
          <a:xfrm>
            <a:off x="467640" y="1196640"/>
            <a:ext cx="8422920" cy="4678200"/>
          </a:xfrm>
          <a:prstGeom prst="rect">
            <a:avLst/>
          </a:prstGeom>
          <a:noFill/>
          <a:ln>
            <a:noFill/>
          </a:ln>
        </p:spPr>
        <p:style>
          <a:lnRef idx="0"/>
          <a:fillRef idx="0"/>
          <a:effectRef idx="0"/>
          <a:fontRef idx="minor"/>
        </p:style>
        <p:txBody>
          <a:bodyPr lIns="90000" rIns="90000" tIns="45000" bIns="45000"/>
          <a:p>
            <a:pPr marL="343080" indent="-340920">
              <a:lnSpc>
                <a:spcPct val="120000"/>
              </a:lnSpc>
              <a:spcBef>
                <a:spcPts val="601"/>
              </a:spcBef>
              <a:buClr>
                <a:srgbClr val="ff0000"/>
              </a:buClr>
              <a:buFont typeface="Arial"/>
              <a:buChar char="•"/>
            </a:pPr>
            <a:r>
              <a:rPr b="0" lang="fr-FR" sz="1800" spc="-1" strike="noStrike">
                <a:solidFill>
                  <a:srgbClr val="808080"/>
                </a:solidFill>
                <a:latin typeface="Arial"/>
                <a:ea typeface="ＭＳ Ｐゴシック"/>
              </a:rPr>
              <a:t>Interweave a total of 2*30 min introduction / conclusion to SLE and GEMOC and 2*1h hands-on time</a:t>
            </a:r>
            <a:endParaRPr b="0" lang="fr-FR" sz="1800" spc="-1" strike="noStrike">
              <a:latin typeface="Arial"/>
            </a:endParaRPr>
          </a:p>
          <a:p>
            <a:pPr>
              <a:lnSpc>
                <a:spcPct val="120000"/>
              </a:lnSpc>
              <a:spcBef>
                <a:spcPts val="601"/>
              </a:spcBef>
            </a:pPr>
            <a:endParaRPr b="0" lang="fr-FR" sz="1800" spc="-1" strike="noStrike">
              <a:latin typeface="Arial"/>
            </a:endParaRPr>
          </a:p>
          <a:p>
            <a:pPr marL="343080" indent="-340920">
              <a:lnSpc>
                <a:spcPct val="120000"/>
              </a:lnSpc>
              <a:spcBef>
                <a:spcPts val="601"/>
              </a:spcBef>
              <a:buClr>
                <a:srgbClr val="ff0000"/>
              </a:buClr>
              <a:buFont typeface="Arial"/>
              <a:buChar char="•"/>
            </a:pPr>
            <a:r>
              <a:rPr b="0" lang="fr-FR" sz="1800" spc="-1" strike="noStrike">
                <a:solidFill>
                  <a:srgbClr val="808080"/>
                </a:solidFill>
                <a:latin typeface="Arial"/>
                <a:ea typeface="ＭＳ Ｐゴシック"/>
              </a:rPr>
              <a:t>Creating a sufficiently interesting, yet full-blown, modeling language including syntax, semantics, and editor/animator in 120 minutes is challenging to impossible</a:t>
            </a:r>
            <a:endParaRPr b="0" lang="fr-FR" sz="1800" spc="-1" strike="noStrike">
              <a:latin typeface="Arial"/>
            </a:endParaRPr>
          </a:p>
          <a:p>
            <a:pPr>
              <a:lnSpc>
                <a:spcPct val="120000"/>
              </a:lnSpc>
              <a:spcBef>
                <a:spcPts val="601"/>
              </a:spcBef>
            </a:pPr>
            <a:endParaRPr b="0" lang="fr-FR" sz="1800" spc="-1" strike="noStrike">
              <a:latin typeface="Arial"/>
            </a:endParaRPr>
          </a:p>
          <a:p>
            <a:pPr marL="343080" indent="-340920">
              <a:lnSpc>
                <a:spcPct val="120000"/>
              </a:lnSpc>
              <a:spcBef>
                <a:spcPts val="601"/>
              </a:spcBef>
              <a:buClr>
                <a:srgbClr val="ff0000"/>
              </a:buClr>
              <a:buFont typeface="Arial"/>
              <a:buChar char="•"/>
            </a:pPr>
            <a:r>
              <a:rPr b="0" lang="fr-FR" sz="1800" spc="-1" strike="noStrike">
                <a:solidFill>
                  <a:srgbClr val="808080"/>
                </a:solidFill>
                <a:latin typeface="Arial"/>
                <a:ea typeface="ＭＳ Ｐゴシック"/>
              </a:rPr>
              <a:t>To introduce the quintessential aspects of language engineering to you, your can directly access to clear workspaces at the different stages of the languages under development. Please look out for the following symbol:      on the tutorial website </a:t>
            </a:r>
            <a:r>
              <a:rPr b="0" lang="fr-FR" sz="1800" spc="-1" strike="noStrike" u="sng">
                <a:solidFill>
                  <a:srgbClr val="e1001a"/>
                </a:solidFill>
                <a:uFillTx/>
                <a:latin typeface="Arial"/>
                <a:ea typeface="ＭＳ Ｐゴシック"/>
              </a:rPr>
              <a:t>https://github.com/gemoc/MODELS2017Tutorial</a:t>
            </a:r>
            <a:endParaRPr b="0" lang="fr-FR" sz="1800" spc="-1" strike="noStrike">
              <a:latin typeface="Arial"/>
            </a:endParaRPr>
          </a:p>
        </p:txBody>
      </p:sp>
      <p:pic>
        <p:nvPicPr>
          <p:cNvPr id="623" name="Image 5" descr=""/>
          <p:cNvPicPr/>
          <p:nvPr/>
        </p:nvPicPr>
        <p:blipFill>
          <a:blip r:embed="rId2"/>
          <a:stretch/>
        </p:blipFill>
        <p:spPr>
          <a:xfrm>
            <a:off x="1462320" y="6525000"/>
            <a:ext cx="7147800" cy="302760"/>
          </a:xfrm>
          <a:prstGeom prst="rect">
            <a:avLst/>
          </a:prstGeom>
          <a:ln>
            <a:noFill/>
          </a:ln>
        </p:spPr>
      </p:pic>
      <p:sp>
        <p:nvSpPr>
          <p:cNvPr id="624"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25" name="Image 7" descr=""/>
          <p:cNvPicPr/>
          <p:nvPr/>
        </p:nvPicPr>
        <p:blipFill>
          <a:blip r:embed="rId3"/>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86" dur="indefinite" restart="never" nodeType="tmRoot">
          <p:childTnLst>
            <p:seq>
              <p:cTn id="87"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Eclipse as a platform</a:t>
            </a:r>
            <a:endParaRPr b="0" lang="fr-FR" sz="2800" spc="-1" strike="noStrike">
              <a:latin typeface="Arial"/>
            </a:endParaRPr>
          </a:p>
        </p:txBody>
      </p:sp>
      <p:sp>
        <p:nvSpPr>
          <p:cNvPr id="627"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E20B6944-C19A-4091-BA58-2B440D063142}"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628" name="CustomShape 3"/>
          <p:cNvSpPr/>
          <p:nvPr/>
        </p:nvSpPr>
        <p:spPr>
          <a:xfrm>
            <a:off x="467640" y="1196640"/>
            <a:ext cx="8278920" cy="4894560"/>
          </a:xfrm>
          <a:prstGeom prst="rect">
            <a:avLst/>
          </a:prstGeom>
          <a:noFill/>
          <a:ln>
            <a:noFill/>
          </a:ln>
        </p:spPr>
        <p:style>
          <a:lnRef idx="0"/>
          <a:fillRef idx="0"/>
          <a:effectRef idx="0"/>
          <a:fontRef idx="minor"/>
        </p:style>
        <p:txBody>
          <a:bodyPr lIns="90000" rIns="90000" tIns="45000" bIns="45000"/>
          <a:p>
            <a:pPr marL="343080" indent="-340920">
              <a:lnSpc>
                <a:spcPct val="120000"/>
              </a:lnSpc>
              <a:spcBef>
                <a:spcPts val="601"/>
              </a:spcBef>
              <a:buClr>
                <a:srgbClr val="ff0000"/>
              </a:buClr>
              <a:buFont typeface="Arial"/>
              <a:buChar char="•"/>
            </a:pPr>
            <a:r>
              <a:rPr b="0" lang="fr-FR" sz="2400" spc="-1" strike="noStrike">
                <a:solidFill>
                  <a:srgbClr val="808080"/>
                </a:solidFill>
                <a:latin typeface="Arial"/>
                <a:ea typeface="ＭＳ Ｐゴシック"/>
              </a:rPr>
              <a:t>Integrated development platform with base workspace and an extensible plug-in system</a:t>
            </a:r>
            <a:endParaRPr b="0" lang="fr-FR" sz="2400" spc="-1" strike="noStrike">
              <a:latin typeface="Arial"/>
            </a:endParaRPr>
          </a:p>
          <a:p>
            <a:pPr marL="343080" indent="-340920">
              <a:lnSpc>
                <a:spcPct val="120000"/>
              </a:lnSpc>
              <a:spcBef>
                <a:spcPts val="601"/>
              </a:spcBef>
              <a:buClr>
                <a:srgbClr val="ff0000"/>
              </a:buClr>
              <a:buFont typeface="Arial"/>
              <a:buChar char="•"/>
            </a:pPr>
            <a:r>
              <a:rPr b="0" lang="fr-FR" sz="2400" spc="-1" strike="noStrike">
                <a:solidFill>
                  <a:srgbClr val="808080"/>
                </a:solidFill>
                <a:latin typeface="Arial"/>
                <a:ea typeface="ＭＳ Ｐゴシック"/>
              </a:rPr>
              <a:t>Contribute to existing IDE</a:t>
            </a:r>
            <a:endParaRPr b="0" lang="fr-FR" sz="2400" spc="-1" strike="noStrike">
              <a:latin typeface="Arial"/>
            </a:endParaRPr>
          </a:p>
          <a:p>
            <a:pPr lvl="2" marL="1076040" indent="-340920">
              <a:lnSpc>
                <a:spcPct val="120000"/>
              </a:lnSpc>
              <a:spcBef>
                <a:spcPts val="601"/>
              </a:spcBef>
              <a:buClr>
                <a:srgbClr val="808080"/>
              </a:buClr>
              <a:buFont typeface="Arial"/>
              <a:buChar char="•"/>
            </a:pPr>
            <a:r>
              <a:rPr b="0" lang="fr-FR" sz="2000" spc="-1" strike="noStrike">
                <a:solidFill>
                  <a:srgbClr val="808080"/>
                </a:solidFill>
                <a:latin typeface="Arial"/>
                <a:ea typeface="ＭＳ Ｐゴシック"/>
              </a:rPr>
              <a:t>Open structure with third party contributions</a:t>
            </a:r>
            <a:endParaRPr b="0" lang="fr-FR" sz="2000" spc="-1" strike="noStrike">
              <a:latin typeface="Arial"/>
            </a:endParaRPr>
          </a:p>
          <a:p>
            <a:pPr lvl="2" marL="1076040" indent="-340920">
              <a:lnSpc>
                <a:spcPct val="120000"/>
              </a:lnSpc>
              <a:spcBef>
                <a:spcPts val="601"/>
              </a:spcBef>
              <a:buClr>
                <a:srgbClr val="808080"/>
              </a:buClr>
              <a:buFont typeface="Arial"/>
              <a:buChar char="•"/>
            </a:pPr>
            <a:r>
              <a:rPr b="0" lang="fr-FR" sz="2000" spc="-1" strike="noStrike">
                <a:solidFill>
                  <a:srgbClr val="808080"/>
                </a:solidFill>
                <a:latin typeface="Arial"/>
                <a:ea typeface="ＭＳ Ｐゴシック"/>
              </a:rPr>
              <a:t>Update site, market place, …</a:t>
            </a:r>
            <a:endParaRPr b="0" lang="fr-FR" sz="2000" spc="-1" strike="noStrike">
              <a:latin typeface="Arial"/>
            </a:endParaRPr>
          </a:p>
          <a:p>
            <a:pPr marL="343080" indent="-340920">
              <a:lnSpc>
                <a:spcPct val="120000"/>
              </a:lnSpc>
              <a:spcBef>
                <a:spcPts val="601"/>
              </a:spcBef>
              <a:buClr>
                <a:srgbClr val="ff0000"/>
              </a:buClr>
              <a:buFont typeface="Arial"/>
              <a:buChar char="•"/>
            </a:pPr>
            <a:r>
              <a:rPr b="0" lang="fr-FR" sz="2400" spc="-1" strike="noStrike">
                <a:solidFill>
                  <a:srgbClr val="808080"/>
                </a:solidFill>
                <a:latin typeface="Arial"/>
                <a:ea typeface="ＭＳ Ｐゴシック"/>
              </a:rPr>
              <a:t>Or create your own application</a:t>
            </a:r>
            <a:endParaRPr b="0" lang="fr-FR" sz="2400" spc="-1" strike="noStrike">
              <a:latin typeface="Arial"/>
            </a:endParaRPr>
          </a:p>
          <a:p>
            <a:pPr lvl="2" marL="1076040" indent="-340920">
              <a:lnSpc>
                <a:spcPct val="120000"/>
              </a:lnSpc>
              <a:spcBef>
                <a:spcPts val="601"/>
              </a:spcBef>
              <a:buClr>
                <a:srgbClr val="808080"/>
              </a:buClr>
              <a:buFont typeface="Arial"/>
              <a:buChar char="•"/>
            </a:pPr>
            <a:r>
              <a:rPr b="0" lang="fr-FR" sz="2000" spc="-1" strike="noStrike">
                <a:solidFill>
                  <a:srgbClr val="808080"/>
                </a:solidFill>
                <a:latin typeface="Arial"/>
                <a:ea typeface="ＭＳ Ｐゴシック"/>
              </a:rPr>
              <a:t>Rich Client Platform (RCP) for general purpose applications</a:t>
            </a:r>
            <a:endParaRPr b="0" lang="fr-FR" sz="2000" spc="-1" strike="noStrike">
              <a:latin typeface="Arial"/>
            </a:endParaRPr>
          </a:p>
          <a:p>
            <a:pPr lvl="1" marL="361800" indent="-340920">
              <a:lnSpc>
                <a:spcPct val="120000"/>
              </a:lnSpc>
              <a:spcBef>
                <a:spcPts val="601"/>
              </a:spcBef>
              <a:buClr>
                <a:srgbClr val="e1001a"/>
              </a:buClr>
              <a:buFont typeface="Arial"/>
              <a:buChar char="•"/>
            </a:pPr>
            <a:r>
              <a:rPr b="1" lang="fr-FR" sz="2200" spc="-1" strike="noStrike">
                <a:solidFill>
                  <a:srgbClr val="808080"/>
                </a:solidFill>
                <a:latin typeface="Arial"/>
                <a:ea typeface="ＭＳ Ｐゴシック"/>
              </a:rPr>
              <a:t>Don’t be afraid of the number of workspace projects </a:t>
            </a:r>
            <a:endParaRPr b="0" lang="fr-FR" sz="2200" spc="-1" strike="noStrike">
              <a:latin typeface="Arial"/>
            </a:endParaRPr>
          </a:p>
          <a:p>
            <a:pPr lvl="2" marL="1076040" indent="-340920">
              <a:lnSpc>
                <a:spcPct val="120000"/>
              </a:lnSpc>
              <a:spcBef>
                <a:spcPts val="601"/>
              </a:spcBef>
              <a:buClr>
                <a:srgbClr val="808080"/>
              </a:buClr>
              <a:buFont typeface="Arial"/>
              <a:buChar char="•"/>
            </a:pPr>
            <a:r>
              <a:rPr b="0" lang="fr-FR" sz="2000" spc="-1" strike="noStrike">
                <a:solidFill>
                  <a:srgbClr val="808080"/>
                </a:solidFill>
                <a:latin typeface="Arial"/>
                <a:ea typeface="ＭＳ Ｐゴシック"/>
              </a:rPr>
              <a:t>Most of them are due to splitting the java packages for easier deployment and dependency management.</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pic>
        <p:nvPicPr>
          <p:cNvPr id="629" name="Image 5" descr=""/>
          <p:cNvPicPr/>
          <p:nvPr/>
        </p:nvPicPr>
        <p:blipFill>
          <a:blip r:embed="rId1"/>
          <a:stretch/>
        </p:blipFill>
        <p:spPr>
          <a:xfrm>
            <a:off x="1462320" y="6525000"/>
            <a:ext cx="7147800" cy="302760"/>
          </a:xfrm>
          <a:prstGeom prst="rect">
            <a:avLst/>
          </a:prstGeom>
          <a:ln>
            <a:noFill/>
          </a:ln>
        </p:spPr>
      </p:pic>
      <p:sp>
        <p:nvSpPr>
          <p:cNvPr id="630"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31" name="Image 7"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88" dur="indefinite" restart="never" nodeType="tmRoot">
          <p:childTnLst>
            <p:seq>
              <p:cTn id="89"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Modeling workbench vs. language workbench</a:t>
            </a:r>
            <a:endParaRPr b="0" lang="fr-FR" sz="2800" spc="-1" strike="noStrike">
              <a:latin typeface="Arial"/>
            </a:endParaRPr>
          </a:p>
        </p:txBody>
      </p:sp>
      <p:sp>
        <p:nvSpPr>
          <p:cNvPr id="633"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AB04584F-B5C7-4EF8-BBB0-4754B8200041}"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634" name="CustomShape 3"/>
          <p:cNvSpPr/>
          <p:nvPr/>
        </p:nvSpPr>
        <p:spPr>
          <a:xfrm>
            <a:off x="467640" y="1196640"/>
            <a:ext cx="8278920" cy="4894560"/>
          </a:xfrm>
          <a:prstGeom prst="rect">
            <a:avLst/>
          </a:prstGeom>
          <a:noFill/>
          <a:ln>
            <a:noFill/>
          </a:ln>
        </p:spPr>
        <p:style>
          <a:lnRef idx="0"/>
          <a:fillRef idx="0"/>
          <a:effectRef idx="0"/>
          <a:fontRef idx="minor"/>
        </p:style>
        <p:txBody>
          <a:bodyPr lIns="90000" rIns="90000" tIns="45000" bIns="45000"/>
          <a:p>
            <a:pPr marL="343080" indent="-340920">
              <a:lnSpc>
                <a:spcPct val="120000"/>
              </a:lnSpc>
              <a:spcBef>
                <a:spcPts val="601"/>
              </a:spcBef>
              <a:buClr>
                <a:srgbClr val="ff0000"/>
              </a:buClr>
              <a:buFont typeface="Arial"/>
              <a:buChar char="•"/>
            </a:pPr>
            <a:r>
              <a:rPr b="0" lang="fr-FR" sz="2400" spc="-1" strike="noStrike">
                <a:solidFill>
                  <a:srgbClr val="808080"/>
                </a:solidFill>
                <a:latin typeface="Arial"/>
                <a:ea typeface="ＭＳ Ｐゴシック"/>
              </a:rPr>
              <a:t>We use eclipse as a </a:t>
            </a:r>
            <a:r>
              <a:rPr b="1" lang="fr-FR" sz="2400" spc="-1" strike="noStrike">
                <a:solidFill>
                  <a:srgbClr val="808080"/>
                </a:solidFill>
                <a:latin typeface="Arial"/>
                <a:ea typeface="ＭＳ Ｐゴシック"/>
              </a:rPr>
              <a:t>language workbench </a:t>
            </a:r>
            <a:r>
              <a:rPr b="0" lang="fr-FR" sz="2400" spc="-1" strike="noStrike">
                <a:solidFill>
                  <a:srgbClr val="808080"/>
                </a:solidFill>
                <a:latin typeface="Arial"/>
                <a:ea typeface="ＭＳ Ｐゴシック"/>
              </a:rPr>
              <a:t>in which we define the constituents of and services for languages in form of </a:t>
            </a:r>
            <a:r>
              <a:rPr b="1" lang="fr-FR" sz="2400" spc="-1" strike="noStrike">
                <a:solidFill>
                  <a:srgbClr val="808080"/>
                </a:solidFill>
                <a:latin typeface="Arial"/>
                <a:ea typeface="ＭＳ Ｐゴシック"/>
              </a:rPr>
              <a:t>eclipse plugins</a:t>
            </a:r>
            <a:r>
              <a:rPr b="0" lang="fr-FR" sz="2400" spc="-1" strike="noStrike">
                <a:solidFill>
                  <a:srgbClr val="808080"/>
                </a:solidFill>
                <a:latin typeface="Arial"/>
                <a:ea typeface="ＭＳ Ｐゴシック"/>
              </a:rPr>
              <a:t>.</a:t>
            </a:r>
            <a:endParaRPr b="0" lang="fr-FR" sz="2400" spc="-1" strike="noStrike">
              <a:latin typeface="Arial"/>
            </a:endParaRPr>
          </a:p>
          <a:p>
            <a:pPr>
              <a:lnSpc>
                <a:spcPct val="120000"/>
              </a:lnSpc>
              <a:spcBef>
                <a:spcPts val="601"/>
              </a:spcBef>
            </a:pPr>
            <a:endParaRPr b="0" lang="fr-FR" sz="2400" spc="-1" strike="noStrike">
              <a:latin typeface="Arial"/>
            </a:endParaRPr>
          </a:p>
          <a:p>
            <a:pPr marL="343080" indent="-340920">
              <a:lnSpc>
                <a:spcPct val="120000"/>
              </a:lnSpc>
              <a:spcBef>
                <a:spcPts val="601"/>
              </a:spcBef>
              <a:buClr>
                <a:srgbClr val="ff0000"/>
              </a:buClr>
              <a:buFont typeface="Arial"/>
              <a:buChar char="•"/>
            </a:pPr>
            <a:r>
              <a:rPr b="0" lang="fr-FR" sz="2400" spc="-1" strike="noStrike">
                <a:solidFill>
                  <a:srgbClr val="808080"/>
                </a:solidFill>
                <a:latin typeface="Arial"/>
                <a:ea typeface="ＭＳ Ｐゴシック"/>
              </a:rPr>
              <a:t>From this we start another eclipse instance – the </a:t>
            </a:r>
            <a:r>
              <a:rPr b="1" lang="fr-FR" sz="2400" spc="-1" strike="noStrike">
                <a:solidFill>
                  <a:srgbClr val="808080"/>
                </a:solidFill>
                <a:latin typeface="Arial"/>
                <a:ea typeface="ＭＳ Ｐゴシック"/>
              </a:rPr>
              <a:t>modeling workbench</a:t>
            </a:r>
            <a:r>
              <a:rPr b="0" lang="fr-FR" sz="2400" spc="-1" strike="noStrike">
                <a:solidFill>
                  <a:srgbClr val="808080"/>
                </a:solidFill>
                <a:latin typeface="Arial"/>
                <a:ea typeface="ＭＳ Ｐゴシック"/>
              </a:rPr>
              <a:t>.</a:t>
            </a:r>
            <a:endParaRPr b="0" lang="fr-FR" sz="2400" spc="-1" strike="noStrike">
              <a:latin typeface="Arial"/>
            </a:endParaRPr>
          </a:p>
          <a:p>
            <a:pPr>
              <a:lnSpc>
                <a:spcPct val="120000"/>
              </a:lnSpc>
              <a:spcBef>
                <a:spcPts val="601"/>
              </a:spcBef>
            </a:pPr>
            <a:endParaRPr b="0" lang="fr-FR" sz="2400" spc="-1" strike="noStrike">
              <a:latin typeface="Arial"/>
            </a:endParaRPr>
          </a:p>
          <a:p>
            <a:pPr marL="343080" indent="-340920">
              <a:lnSpc>
                <a:spcPct val="120000"/>
              </a:lnSpc>
              <a:spcBef>
                <a:spcPts val="601"/>
              </a:spcBef>
              <a:buClr>
                <a:srgbClr val="ff0000"/>
              </a:buClr>
              <a:buFont typeface="Arial"/>
              <a:buChar char="•"/>
            </a:pPr>
            <a:r>
              <a:rPr b="0" lang="fr-FR" sz="2400" spc="-1" strike="noStrike">
                <a:solidFill>
                  <a:srgbClr val="808080"/>
                </a:solidFill>
                <a:latin typeface="Arial"/>
                <a:ea typeface="ＭＳ Ｐゴシック"/>
              </a:rPr>
              <a:t>Into this, we deploy the </a:t>
            </a:r>
            <a:r>
              <a:rPr b="1" lang="fr-FR" sz="2400" spc="-1" strike="noStrike">
                <a:solidFill>
                  <a:srgbClr val="808080"/>
                </a:solidFill>
                <a:latin typeface="Arial"/>
                <a:ea typeface="ＭＳ Ｐゴシック"/>
              </a:rPr>
              <a:t>tools and services to create models</a:t>
            </a:r>
            <a:r>
              <a:rPr b="0" lang="fr-FR" sz="2400" spc="-1" strike="noStrike">
                <a:solidFill>
                  <a:srgbClr val="808080"/>
                </a:solidFill>
                <a:latin typeface="Arial"/>
                <a:ea typeface="ＭＳ Ｐゴシック"/>
              </a:rPr>
              <a:t> conforming to the language(s) defined in the language workbench.</a:t>
            </a:r>
            <a:endParaRPr b="0" lang="fr-FR" sz="2400" spc="-1" strike="noStrike">
              <a:latin typeface="Arial"/>
            </a:endParaRPr>
          </a:p>
        </p:txBody>
      </p:sp>
      <p:pic>
        <p:nvPicPr>
          <p:cNvPr id="635" name="Image 5" descr=""/>
          <p:cNvPicPr/>
          <p:nvPr/>
        </p:nvPicPr>
        <p:blipFill>
          <a:blip r:embed="rId1"/>
          <a:stretch/>
        </p:blipFill>
        <p:spPr>
          <a:xfrm>
            <a:off x="1462320" y="6525000"/>
            <a:ext cx="7147800" cy="302760"/>
          </a:xfrm>
          <a:prstGeom prst="rect">
            <a:avLst/>
          </a:prstGeom>
          <a:ln>
            <a:noFill/>
          </a:ln>
        </p:spPr>
      </p:pic>
      <p:sp>
        <p:nvSpPr>
          <p:cNvPr id="636"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37" name="Image 7"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90" dur="indefinite" restart="never" nodeType="tmRoot">
          <p:childTnLst>
            <p:seq>
              <p:cTn id="91"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CustomShape 1"/>
          <p:cNvSpPr/>
          <p:nvPr/>
        </p:nvSpPr>
        <p:spPr>
          <a:xfrm>
            <a:off x="491760" y="908640"/>
            <a:ext cx="8470800" cy="5182560"/>
          </a:xfrm>
          <a:prstGeom prst="rect">
            <a:avLst/>
          </a:prstGeom>
          <a:noFill/>
          <a:ln>
            <a:noFill/>
          </a:ln>
        </p:spPr>
        <p:style>
          <a:lnRef idx="0"/>
          <a:fillRef idx="0"/>
          <a:effectRef idx="0"/>
          <a:fontRef idx="minor"/>
        </p:style>
        <p:txBody>
          <a:bodyPr lIns="90000" rIns="90000" tIns="45000" bIns="45000"/>
          <a:p>
            <a:pPr marL="343080" indent="-340920">
              <a:lnSpc>
                <a:spcPct val="170000"/>
              </a:lnSpc>
              <a:buClr>
                <a:srgbClr val="ff0000"/>
              </a:buClr>
              <a:buFont typeface="Arial"/>
              <a:buChar char="•"/>
            </a:pPr>
            <a:r>
              <a:rPr b="0" lang="fr-FR" sz="1800" spc="-1" strike="noStrike">
                <a:solidFill>
                  <a:srgbClr val="808080"/>
                </a:solidFill>
                <a:latin typeface="Arial"/>
                <a:ea typeface="ＭＳ Ｐゴシック"/>
              </a:rPr>
              <a:t>Teaser: xFSM Example  </a:t>
            </a:r>
            <a:endParaRPr b="0" lang="fr-FR" sz="1800" spc="-1" strike="noStrike">
              <a:latin typeface="Arial"/>
            </a:endParaRPr>
          </a:p>
          <a:p>
            <a:pPr marL="343080" indent="-340920">
              <a:lnSpc>
                <a:spcPct val="170000"/>
              </a:lnSpc>
              <a:buClr>
                <a:srgbClr val="ff0000"/>
              </a:buClr>
              <a:buFont typeface="Arial"/>
              <a:buChar char="•"/>
            </a:pPr>
            <a:r>
              <a:rPr b="0" lang="fr-FR" sz="1800" spc="-1" strike="noStrike">
                <a:solidFill>
                  <a:srgbClr val="808080"/>
                </a:solidFill>
                <a:latin typeface="Arial"/>
                <a:ea typeface="ＭＳ Ｐゴシック"/>
              </a:rPr>
              <a:t>Abstract syntax: Ecore</a:t>
            </a:r>
            <a:endParaRPr b="0" lang="fr-FR" sz="1800" spc="-1" strike="noStrike">
              <a:latin typeface="Arial"/>
            </a:endParaRPr>
          </a:p>
          <a:p>
            <a:pPr marL="343080" indent="-340920">
              <a:lnSpc>
                <a:spcPct val="170000"/>
              </a:lnSpc>
              <a:buClr>
                <a:srgbClr val="ff0000"/>
              </a:buClr>
              <a:buFont typeface="Arial"/>
              <a:buChar char="•"/>
            </a:pPr>
            <a:r>
              <a:rPr b="0" lang="fr-FR" sz="1800" spc="-1" strike="noStrike">
                <a:solidFill>
                  <a:srgbClr val="808080"/>
                </a:solidFill>
                <a:latin typeface="Arial"/>
                <a:ea typeface="ＭＳ Ｐゴシック"/>
              </a:rPr>
              <a:t>Graphical concrete syntax: Sirius</a:t>
            </a:r>
            <a:endParaRPr b="0" lang="fr-FR" sz="1800" spc="-1" strike="noStrike">
              <a:latin typeface="Arial"/>
            </a:endParaRPr>
          </a:p>
          <a:p>
            <a:pPr marL="343080" indent="-340920">
              <a:lnSpc>
                <a:spcPct val="170000"/>
              </a:lnSpc>
              <a:buClr>
                <a:srgbClr val="ff0000"/>
              </a:buClr>
              <a:buFont typeface="Arial"/>
              <a:buChar char="•"/>
            </a:pPr>
            <a:r>
              <a:rPr b="0" lang="fr-FR" sz="1800" spc="-1" strike="noStrike">
                <a:solidFill>
                  <a:srgbClr val="808080"/>
                </a:solidFill>
                <a:latin typeface="Arial"/>
                <a:ea typeface="ＭＳ Ｐゴシック"/>
              </a:rPr>
              <a:t>Execution semantics: Kermeta/MoCCML</a:t>
            </a:r>
            <a:endParaRPr b="0" lang="fr-FR" sz="1800" spc="-1" strike="noStrike">
              <a:latin typeface="Arial"/>
            </a:endParaRPr>
          </a:p>
          <a:p>
            <a:pPr>
              <a:lnSpc>
                <a:spcPct val="170000"/>
              </a:lnSpc>
            </a:pPr>
            <a:endParaRPr b="0" lang="fr-FR" sz="1800" spc="-1" strike="noStrike">
              <a:latin typeface="Arial"/>
            </a:endParaRPr>
          </a:p>
          <a:p>
            <a:pPr>
              <a:lnSpc>
                <a:spcPct val="170000"/>
              </a:lnSpc>
            </a:pPr>
            <a:endParaRPr b="0" lang="fr-FR" sz="1800" spc="-1" strike="noStrike">
              <a:latin typeface="Arial"/>
            </a:endParaRPr>
          </a:p>
          <a:p>
            <a:pPr>
              <a:lnSpc>
                <a:spcPct val="170000"/>
              </a:lnSpc>
            </a:pPr>
            <a:r>
              <a:rPr b="0" lang="fr-FR" sz="1800" spc="-1" strike="noStrike">
                <a:solidFill>
                  <a:srgbClr val="808080"/>
                </a:solidFill>
                <a:latin typeface="Arial"/>
                <a:ea typeface="ＭＳ Ｐゴシック"/>
              </a:rPr>
              <a:t>2 parts:</a:t>
            </a:r>
            <a:endParaRPr b="0" lang="fr-FR" sz="1800" spc="-1" strike="noStrike">
              <a:latin typeface="Arial"/>
            </a:endParaRPr>
          </a:p>
          <a:p>
            <a:pPr marL="285840" indent="-283680">
              <a:lnSpc>
                <a:spcPct val="170000"/>
              </a:lnSpc>
              <a:buClr>
                <a:srgbClr val="ff0000"/>
              </a:buClr>
              <a:buFont typeface="Arial"/>
              <a:buChar char="•"/>
            </a:pPr>
            <a:r>
              <a:rPr b="0" lang="fr-FR" sz="1800" spc="-1" strike="noStrike">
                <a:solidFill>
                  <a:srgbClr val="808080"/>
                </a:solidFill>
                <a:latin typeface="Arial"/>
                <a:ea typeface="ＭＳ Ｐゴシック"/>
              </a:rPr>
              <a:t>Breathe Life Into Your Designer!</a:t>
            </a:r>
            <a:endParaRPr b="0" lang="fr-FR" sz="1800" spc="-1" strike="noStrike">
              <a:latin typeface="Arial"/>
            </a:endParaRPr>
          </a:p>
          <a:p>
            <a:pPr marL="285840" indent="-283680">
              <a:lnSpc>
                <a:spcPct val="170000"/>
              </a:lnSpc>
              <a:buClr>
                <a:srgbClr val="ff0000"/>
              </a:buClr>
              <a:buFont typeface="Arial"/>
              <a:buChar char="•"/>
            </a:pPr>
            <a:r>
              <a:rPr b="0" lang="fr-FR" sz="1800" spc="-1" strike="noStrike">
                <a:solidFill>
                  <a:srgbClr val="808080"/>
                </a:solidFill>
                <a:latin typeface="Arial"/>
                <a:ea typeface="ＭＳ Ｐゴシック"/>
              </a:rPr>
              <a:t>Weave Concurrency Constraints Into Your DSL!</a:t>
            </a:r>
            <a:endParaRPr b="0" lang="fr-FR" sz="1800" spc="-1" strike="noStrike">
              <a:latin typeface="Arial"/>
            </a:endParaRPr>
          </a:p>
        </p:txBody>
      </p:sp>
      <p:grpSp>
        <p:nvGrpSpPr>
          <p:cNvPr id="639" name="Group 2"/>
          <p:cNvGrpSpPr/>
          <p:nvPr/>
        </p:nvGrpSpPr>
        <p:grpSpPr>
          <a:xfrm>
            <a:off x="5988240" y="836640"/>
            <a:ext cx="2685960" cy="2014200"/>
            <a:chOff x="5988240" y="836640"/>
            <a:chExt cx="2685960" cy="2014200"/>
          </a:xfrm>
        </p:grpSpPr>
        <p:pic>
          <p:nvPicPr>
            <p:cNvPr id="640" name="Image 10" descr=""/>
            <p:cNvPicPr/>
            <p:nvPr/>
          </p:nvPicPr>
          <p:blipFill>
            <a:blip r:embed="rId1"/>
            <a:stretch/>
          </p:blipFill>
          <p:spPr>
            <a:xfrm>
              <a:off x="5988240" y="836640"/>
              <a:ext cx="2685960" cy="2014200"/>
            </a:xfrm>
            <a:prstGeom prst="rect">
              <a:avLst/>
            </a:prstGeom>
            <a:ln>
              <a:noFill/>
            </a:ln>
          </p:spPr>
        </p:pic>
        <p:pic>
          <p:nvPicPr>
            <p:cNvPr id="641" name="Image 6" descr=""/>
            <p:cNvPicPr/>
            <p:nvPr/>
          </p:nvPicPr>
          <p:blipFill>
            <a:blip r:embed="rId2"/>
            <a:stretch/>
          </p:blipFill>
          <p:spPr>
            <a:xfrm>
              <a:off x="6167520" y="1147320"/>
              <a:ext cx="1466280" cy="1421640"/>
            </a:xfrm>
            <a:prstGeom prst="rect">
              <a:avLst/>
            </a:prstGeom>
            <a:ln>
              <a:noFill/>
            </a:ln>
          </p:spPr>
        </p:pic>
      </p:grpSp>
      <p:sp>
        <p:nvSpPr>
          <p:cNvPr id="642" name="CustomShape 3"/>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Hands on - content</a:t>
            </a:r>
            <a:endParaRPr b="0" lang="fr-FR" sz="2800" spc="-1" strike="noStrike">
              <a:latin typeface="Arial"/>
            </a:endParaRPr>
          </a:p>
        </p:txBody>
      </p:sp>
      <p:sp>
        <p:nvSpPr>
          <p:cNvPr id="643" name="CustomShape 4"/>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2C422B06-0E6D-48A0-8E6D-30E598E330D0}"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644" name="Image 7" descr=""/>
          <p:cNvPicPr/>
          <p:nvPr/>
        </p:nvPicPr>
        <p:blipFill>
          <a:blip r:embed="rId3"/>
          <a:stretch/>
        </p:blipFill>
        <p:spPr>
          <a:xfrm>
            <a:off x="1462320" y="6525000"/>
            <a:ext cx="7147800" cy="302760"/>
          </a:xfrm>
          <a:prstGeom prst="rect">
            <a:avLst/>
          </a:prstGeom>
          <a:ln>
            <a:noFill/>
          </a:ln>
        </p:spPr>
      </p:pic>
      <p:sp>
        <p:nvSpPr>
          <p:cNvPr id="645"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46" name="Image 9" descr=""/>
          <p:cNvPicPr/>
          <p:nvPr/>
        </p:nvPicPr>
        <p:blipFill>
          <a:blip r:embed="rId4"/>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92" dur="indefinite" restart="never" nodeType="tmRoot">
          <p:childTnLst>
            <p:seq>
              <p:cTn id="93"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CustomShape 1"/>
          <p:cNvSpPr/>
          <p:nvPr/>
        </p:nvSpPr>
        <p:spPr>
          <a:xfrm>
            <a:off x="722160" y="4406760"/>
            <a:ext cx="7770240" cy="1360080"/>
          </a:xfrm>
          <a:prstGeom prst="rect">
            <a:avLst/>
          </a:prstGeom>
          <a:noFill/>
          <a:ln w="9360">
            <a:noFill/>
          </a:ln>
        </p:spPr>
        <p:style>
          <a:lnRef idx="0"/>
          <a:fillRef idx="0"/>
          <a:effectRef idx="0"/>
          <a:fontRef idx="minor"/>
        </p:style>
        <p:txBody>
          <a:bodyPr lIns="0" rIns="0" tIns="0" bIns="0"/>
          <a:p>
            <a:pPr>
              <a:lnSpc>
                <a:spcPct val="100000"/>
              </a:lnSpc>
            </a:pPr>
            <a:r>
              <a:rPr b="1" lang="fr-FR" sz="4000" spc="-1" strike="noStrike" cap="all">
                <a:solidFill>
                  <a:srgbClr val="e1001a"/>
                </a:solidFill>
                <a:latin typeface="Arial"/>
                <a:ea typeface="ＭＳ Ｐゴシック"/>
              </a:rPr>
              <a:t>Breathe Life Into Your Designer!</a:t>
            </a:r>
            <a:endParaRPr b="0" lang="fr-FR" sz="4000" spc="-1" strike="noStrike">
              <a:latin typeface="Arial"/>
            </a:endParaRPr>
          </a:p>
        </p:txBody>
      </p:sp>
      <p:sp>
        <p:nvSpPr>
          <p:cNvPr id="648"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2D7DCD6A-03F9-42DA-8041-C4A481E6ED9A}"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649" name="Image 4" descr=""/>
          <p:cNvPicPr/>
          <p:nvPr/>
        </p:nvPicPr>
        <p:blipFill>
          <a:blip r:embed="rId1"/>
          <a:stretch/>
        </p:blipFill>
        <p:spPr>
          <a:xfrm>
            <a:off x="1462320" y="6525000"/>
            <a:ext cx="7147800" cy="302760"/>
          </a:xfrm>
          <a:prstGeom prst="rect">
            <a:avLst/>
          </a:prstGeom>
          <a:ln>
            <a:noFill/>
          </a:ln>
        </p:spPr>
      </p:pic>
      <p:sp>
        <p:nvSpPr>
          <p:cNvPr id="650" name="CustomShape 3"/>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51" name="Image 6"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94" dur="indefinite" restart="never" nodeType="tmRoot">
          <p:childTnLst>
            <p:seq>
              <p:cTn id="95"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Program outline (see README)</a:t>
            </a:r>
            <a:endParaRPr b="0" lang="fr-FR" sz="2800" spc="-1" strike="noStrike">
              <a:latin typeface="Arial"/>
            </a:endParaRPr>
          </a:p>
        </p:txBody>
      </p:sp>
      <p:sp>
        <p:nvSpPr>
          <p:cNvPr id="653"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3BA368B5-CE9E-4D90-B2A6-324F3500D1B8}"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654" name="CustomShape 3"/>
          <p:cNvSpPr/>
          <p:nvPr/>
        </p:nvSpPr>
        <p:spPr>
          <a:xfrm>
            <a:off x="467640" y="1196640"/>
            <a:ext cx="8674200" cy="5038560"/>
          </a:xfrm>
          <a:prstGeom prst="rect">
            <a:avLst/>
          </a:prstGeom>
          <a:noFill/>
          <a:ln>
            <a:noFill/>
          </a:ln>
        </p:spPr>
        <p:style>
          <a:lnRef idx="0"/>
          <a:fillRef idx="0"/>
          <a:effectRef idx="0"/>
          <a:fontRef idx="minor"/>
        </p:style>
        <p:txBody>
          <a:bodyPr lIns="90000" rIns="90000" tIns="45000" bIns="45000">
            <a:normAutofit/>
          </a:bodyPr>
          <a:p>
            <a:pPr>
              <a:lnSpc>
                <a:spcPct val="170000"/>
              </a:lnSpc>
            </a:pPr>
            <a:r>
              <a:rPr b="1" lang="fr-FR" sz="1800" spc="-1" strike="noStrike">
                <a:solidFill>
                  <a:srgbClr val="808080"/>
                </a:solidFill>
                <a:latin typeface="Arial"/>
                <a:ea typeface="ＭＳ Ｐゴシック"/>
              </a:rPr>
              <a:t>2.1. Overview the language example provided for the tutorial</a:t>
            </a:r>
            <a:endParaRPr b="0" lang="fr-FR" sz="1800" spc="-1" strike="noStrike">
              <a:latin typeface="Arial"/>
            </a:endParaRPr>
          </a:p>
          <a:p>
            <a:pPr>
              <a:lnSpc>
                <a:spcPct val="170000"/>
              </a:lnSpc>
            </a:pPr>
            <a:r>
              <a:rPr b="1" lang="fr-FR" sz="1800" spc="-1" strike="noStrike">
                <a:solidFill>
                  <a:srgbClr val="808080"/>
                </a:solidFill>
                <a:latin typeface="Arial"/>
                <a:ea typeface="ＭＳ Ｐゴシック"/>
              </a:rPr>
              <a:t>2.2. Playing with the modeling workbench</a:t>
            </a:r>
            <a:endParaRPr b="0" lang="fr-FR" sz="1800" spc="-1" strike="noStrike">
              <a:latin typeface="Arial"/>
            </a:endParaRPr>
          </a:p>
          <a:p>
            <a:pPr>
              <a:lnSpc>
                <a:spcPct val="170000"/>
              </a:lnSpc>
            </a:pPr>
            <a:r>
              <a:rPr b="1" lang="fr-FR" sz="1800" spc="-1" strike="noStrike">
                <a:solidFill>
                  <a:srgbClr val="808080"/>
                </a:solidFill>
                <a:latin typeface="Arial"/>
                <a:ea typeface="ＭＳ Ｐゴシック"/>
              </a:rPr>
              <a:t>2.3. Complementing the execution semantics</a:t>
            </a:r>
            <a:endParaRPr b="0" lang="fr-FR" sz="1800" spc="-1" strike="noStrike">
              <a:latin typeface="Arial"/>
            </a:endParaRPr>
          </a:p>
          <a:p>
            <a:pPr>
              <a:lnSpc>
                <a:spcPct val="170000"/>
              </a:lnSpc>
            </a:pPr>
            <a:r>
              <a:rPr b="1" lang="fr-FR" sz="1800" spc="-1" strike="noStrike">
                <a:solidFill>
                  <a:srgbClr val="808080"/>
                </a:solidFill>
                <a:latin typeface="Arial"/>
                <a:ea typeface="ＭＳ Ｐゴシック"/>
              </a:rPr>
              <a:t>2.4. Deploying the modeling workbench and playing with the example model</a:t>
            </a:r>
            <a:endParaRPr b="0" lang="fr-FR" sz="1800" spc="-1" strike="noStrike">
              <a:latin typeface="Arial"/>
            </a:endParaRPr>
          </a:p>
        </p:txBody>
      </p:sp>
      <p:pic>
        <p:nvPicPr>
          <p:cNvPr id="655" name="Image 5" descr=""/>
          <p:cNvPicPr/>
          <p:nvPr/>
        </p:nvPicPr>
        <p:blipFill>
          <a:blip r:embed="rId1"/>
          <a:stretch/>
        </p:blipFill>
        <p:spPr>
          <a:xfrm>
            <a:off x="1462320" y="6525000"/>
            <a:ext cx="7147800" cy="302760"/>
          </a:xfrm>
          <a:prstGeom prst="rect">
            <a:avLst/>
          </a:prstGeom>
          <a:ln>
            <a:noFill/>
          </a:ln>
        </p:spPr>
      </p:pic>
      <p:sp>
        <p:nvSpPr>
          <p:cNvPr id="656"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57" name="Image 7"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96" dur="indefinite" restart="never" nodeType="tmRoot">
          <p:childTnLst>
            <p:seq>
              <p:cTn id="97"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000" spc="-1" strike="noStrike">
                <a:solidFill>
                  <a:srgbClr val="e1001a"/>
                </a:solidFill>
                <a:latin typeface="Arial"/>
                <a:ea typeface="ＭＳ Ｐゴシック"/>
              </a:rPr>
              <a:t>2.1. Overview the language example provided for the tutorial</a:t>
            </a:r>
            <a:endParaRPr b="0" lang="fr-FR" sz="2000" spc="-1" strike="noStrike">
              <a:latin typeface="Arial"/>
            </a:endParaRPr>
          </a:p>
        </p:txBody>
      </p:sp>
      <p:sp>
        <p:nvSpPr>
          <p:cNvPr id="659"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4E5B47F9-96AE-436C-AC4D-A165F64DA306}"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660" name="CustomShape 3"/>
          <p:cNvSpPr/>
          <p:nvPr/>
        </p:nvSpPr>
        <p:spPr>
          <a:xfrm>
            <a:off x="467640" y="1196640"/>
            <a:ext cx="8674200" cy="5038560"/>
          </a:xfrm>
          <a:prstGeom prst="rect">
            <a:avLst/>
          </a:prstGeom>
          <a:noFill/>
          <a:ln>
            <a:noFill/>
          </a:ln>
        </p:spPr>
        <p:style>
          <a:lnRef idx="0"/>
          <a:fillRef idx="0"/>
          <a:effectRef idx="0"/>
          <a:fontRef idx="minor"/>
        </p:style>
        <p:txBody>
          <a:bodyPr lIns="90000" rIns="90000" tIns="45000" bIns="45000">
            <a:normAutofit/>
          </a:bodyPr>
          <a:p>
            <a:pPr marL="343080" indent="-340920">
              <a:lnSpc>
                <a:spcPct val="170000"/>
              </a:lnSpc>
              <a:buClr>
                <a:srgbClr val="ff0000"/>
              </a:buClr>
              <a:buFont typeface="Arial"/>
              <a:buAutoNum type="arabicPeriod"/>
            </a:pPr>
            <a:r>
              <a:rPr b="1" lang="fr-FR" sz="1800" spc="-1" strike="noStrike">
                <a:solidFill>
                  <a:srgbClr val="808080"/>
                </a:solidFill>
                <a:latin typeface="Arial"/>
                <a:ea typeface="ＭＳ Ｐゴシック"/>
              </a:rPr>
              <a:t>Clone the Github repo of the tutorial</a:t>
            </a:r>
            <a:endParaRPr b="0" lang="fr-FR" sz="1800" spc="-1" strike="noStrike">
              <a:latin typeface="Arial"/>
            </a:endParaRPr>
          </a:p>
          <a:p>
            <a:pPr marL="343080" indent="-340920">
              <a:lnSpc>
                <a:spcPct val="170000"/>
              </a:lnSpc>
              <a:buClr>
                <a:srgbClr val="ff0000"/>
              </a:buClr>
              <a:buFont typeface="Arial"/>
              <a:buAutoNum type="arabicPeriod"/>
            </a:pPr>
            <a:r>
              <a:rPr b="1" lang="fr-FR" sz="1800" spc="-1" strike="noStrike">
                <a:solidFill>
                  <a:srgbClr val="808080"/>
                </a:solidFill>
                <a:latin typeface="Arial"/>
                <a:ea typeface="ＭＳ Ｐゴシック"/>
              </a:rPr>
              <a:t>Start the GEMOC Studio on a fresh workspace</a:t>
            </a:r>
            <a:endParaRPr b="0" lang="fr-FR" sz="1800" spc="-1" strike="noStrike">
              <a:latin typeface="Arial"/>
            </a:endParaRPr>
          </a:p>
          <a:p>
            <a:pPr marL="343080" indent="-340920">
              <a:lnSpc>
                <a:spcPct val="170000"/>
              </a:lnSpc>
              <a:buClr>
                <a:srgbClr val="ff0000"/>
              </a:buClr>
              <a:buFont typeface="Arial"/>
              <a:buAutoNum type="arabicPeriod"/>
            </a:pPr>
            <a:r>
              <a:rPr b="1" lang="fr-FR" sz="1800" spc="-1" strike="noStrike">
                <a:solidFill>
                  <a:srgbClr val="808080"/>
                </a:solidFill>
                <a:latin typeface="Arial"/>
                <a:ea typeface="ＭＳ Ｐゴシック"/>
              </a:rPr>
              <a:t>Import in your workspace the projects from /code/languagewb/*</a:t>
            </a:r>
            <a:endParaRPr b="0" lang="fr-FR" sz="1800" spc="-1" strike="noStrike">
              <a:latin typeface="Arial"/>
            </a:endParaRPr>
          </a:p>
        </p:txBody>
      </p:sp>
      <p:pic>
        <p:nvPicPr>
          <p:cNvPr id="661" name="Image 5" descr=""/>
          <p:cNvPicPr/>
          <p:nvPr/>
        </p:nvPicPr>
        <p:blipFill>
          <a:blip r:embed="rId1"/>
          <a:stretch/>
        </p:blipFill>
        <p:spPr>
          <a:xfrm>
            <a:off x="1462320" y="6525000"/>
            <a:ext cx="7147800" cy="302760"/>
          </a:xfrm>
          <a:prstGeom prst="rect">
            <a:avLst/>
          </a:prstGeom>
          <a:ln>
            <a:noFill/>
          </a:ln>
        </p:spPr>
      </p:pic>
      <p:sp>
        <p:nvSpPr>
          <p:cNvPr id="662"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63" name="Image 7" descr=""/>
          <p:cNvPicPr/>
          <p:nvPr/>
        </p:nvPicPr>
        <p:blipFill>
          <a:blip r:embed="rId2"/>
          <a:stretch/>
        </p:blipFill>
        <p:spPr>
          <a:xfrm>
            <a:off x="251640" y="6360840"/>
            <a:ext cx="1095840" cy="450360"/>
          </a:xfrm>
          <a:prstGeom prst="rect">
            <a:avLst/>
          </a:prstGeom>
          <a:ln>
            <a:noFill/>
          </a:ln>
        </p:spPr>
      </p:pic>
      <p:pic>
        <p:nvPicPr>
          <p:cNvPr id="664" name="Image 2" descr=""/>
          <p:cNvPicPr/>
          <p:nvPr/>
        </p:nvPicPr>
        <p:blipFill>
          <a:blip r:embed="rId3"/>
          <a:stretch/>
        </p:blipFill>
        <p:spPr>
          <a:xfrm>
            <a:off x="1226160" y="2709000"/>
            <a:ext cx="6487920" cy="3454200"/>
          </a:xfrm>
          <a:prstGeom prst="rect">
            <a:avLst/>
          </a:prstGeom>
          <a:ln>
            <a:noFill/>
          </a:ln>
        </p:spPr>
      </p:pic>
    </p:spTree>
  </p:cSld>
  <mc:AlternateContent>
    <mc:Choice Requires="p14">
      <p:transition spd="slow" p14:dur="2000"/>
    </mc:Choice>
    <mc:Fallback>
      <p:transition spd="slow"/>
    </mc:Fallback>
  </mc:AlternateContent>
  <p:timing>
    <p:tnLst>
      <p:par>
        <p:cTn id="98" dur="indefinite" restart="never" nodeType="tmRoot">
          <p:childTnLst>
            <p:seq>
              <p:cTn id="99"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000" spc="-1" strike="noStrike">
                <a:solidFill>
                  <a:srgbClr val="e1001a"/>
                </a:solidFill>
                <a:latin typeface="Arial"/>
                <a:ea typeface="ＭＳ Ｐゴシック"/>
              </a:rPr>
              <a:t>2.1. Overview the language example provided for the tutorial</a:t>
            </a:r>
            <a:endParaRPr b="0" lang="fr-FR" sz="2000" spc="-1" strike="noStrike">
              <a:latin typeface="Arial"/>
            </a:endParaRPr>
          </a:p>
        </p:txBody>
      </p:sp>
      <p:sp>
        <p:nvSpPr>
          <p:cNvPr id="666"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4D75CDEA-2D2A-4981-B1A1-CDDEA2E2A121}"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667" name="CustomShape 3"/>
          <p:cNvSpPr/>
          <p:nvPr/>
        </p:nvSpPr>
        <p:spPr>
          <a:xfrm>
            <a:off x="467640" y="762480"/>
            <a:ext cx="8674200" cy="5472720"/>
          </a:xfrm>
          <a:prstGeom prst="rect">
            <a:avLst/>
          </a:prstGeom>
          <a:noFill/>
          <a:ln>
            <a:noFill/>
          </a:ln>
        </p:spPr>
        <p:style>
          <a:lnRef idx="0"/>
          <a:fillRef idx="0"/>
          <a:effectRef idx="0"/>
          <a:fontRef idx="minor"/>
        </p:style>
        <p:txBody>
          <a:bodyPr lIns="90000" rIns="90000" tIns="45000" bIns="45000">
            <a:normAutofit/>
          </a:bodyPr>
          <a:p>
            <a:pPr marL="216000" indent="-216000">
              <a:lnSpc>
                <a:spcPct val="170000"/>
              </a:lnSpc>
              <a:buClr>
                <a:srgbClr val="ff4000"/>
              </a:buClr>
              <a:buFont typeface="Times New Roman"/>
              <a:buAutoNum type="arabicPlain" startAt="4"/>
            </a:pPr>
            <a:endParaRPr b="0" lang="fr-FR" sz="1800" spc="-1" strike="noStrike">
              <a:latin typeface="Arial"/>
            </a:endParaRPr>
          </a:p>
          <a:p>
            <a:pPr marL="216000" indent="-216000">
              <a:lnSpc>
                <a:spcPct val="170000"/>
              </a:lnSpc>
              <a:buClr>
                <a:srgbClr val="ff4000"/>
              </a:buClr>
              <a:buFont typeface="Times New Roman"/>
              <a:buAutoNum type="arabicPlain" startAt="4"/>
            </a:pPr>
            <a:r>
              <a:rPr b="1" lang="fr-FR" sz="1800" spc="-1" strike="noStrike">
                <a:solidFill>
                  <a:srgbClr val="808080"/>
                </a:solidFill>
                <a:latin typeface="Arial"/>
                <a:ea typeface="ＭＳ Ｐゴシック"/>
              </a:rPr>
              <a:t>Install the GEMOC Concurrent Engine</a:t>
            </a:r>
            <a:endParaRPr b="0" lang="fr-FR" sz="1800" spc="-1" strike="noStrike">
              <a:latin typeface="Arial"/>
            </a:endParaRPr>
          </a:p>
          <a:p>
            <a:pPr lvl="1" marL="432000" indent="-216000">
              <a:lnSpc>
                <a:spcPct val="115000"/>
              </a:lnSpc>
              <a:buClr>
                <a:srgbClr val="808080"/>
              </a:buClr>
              <a:buSzPct val="45000"/>
              <a:buFont typeface="Wingdings" charset="2"/>
              <a:buChar char=""/>
            </a:pPr>
            <a:r>
              <a:rPr b="1" lang="fr-FR" sz="1600" spc="-1" strike="noStrike">
                <a:solidFill>
                  <a:srgbClr val="808080"/>
                </a:solidFill>
                <a:latin typeface="Arial"/>
                <a:ea typeface="ＭＳ Ｐゴシック"/>
              </a:rPr>
              <a:t>Help -&gt; Install Additional GEMOC Components &gt; GEMOC Concurrent Engine</a:t>
            </a:r>
            <a:endParaRPr b="0" lang="fr-FR" sz="1600" spc="-1" strike="noStrike">
              <a:latin typeface="Arial"/>
            </a:endParaRPr>
          </a:p>
          <a:p>
            <a:pPr marL="216000" indent="-216000">
              <a:lnSpc>
                <a:spcPct val="170000"/>
              </a:lnSpc>
              <a:buClr>
                <a:srgbClr val="ff4000"/>
              </a:buClr>
              <a:buFont typeface="Times New Roman"/>
              <a:buAutoNum type="arabicPlain" startAt="4"/>
            </a:pPr>
            <a:r>
              <a:rPr b="1" lang="fr-FR" sz="1800" spc="-1" strike="noStrike">
                <a:solidFill>
                  <a:srgbClr val="808080"/>
                </a:solidFill>
                <a:latin typeface="Arial"/>
                <a:ea typeface="ＭＳ Ｐゴシック"/>
              </a:rPr>
              <a:t>Generate the domain-specific trace backend</a:t>
            </a:r>
            <a:endParaRPr b="0" lang="fr-FR" sz="1800" spc="-1" strike="noStrike">
              <a:latin typeface="Arial"/>
            </a:endParaRPr>
          </a:p>
          <a:p>
            <a:pPr lvl="1" marL="432000" indent="-216000">
              <a:lnSpc>
                <a:spcPct val="125000"/>
              </a:lnSpc>
              <a:buClr>
                <a:srgbClr val="808080"/>
              </a:buClr>
              <a:buSzPct val="45000"/>
              <a:buFont typeface="Wingdings" charset="2"/>
              <a:buChar char=""/>
            </a:pPr>
            <a:r>
              <a:rPr b="1" lang="fr-FR" sz="1600" spc="-1" strike="noStrike">
                <a:solidFill>
                  <a:srgbClr val="808080"/>
                </a:solidFill>
                <a:latin typeface="Arial"/>
                <a:ea typeface="ＭＳ Ｐゴシック"/>
              </a:rPr>
              <a:t>DSL file -&gt; GEMOC Language -&gt; Generate Multidimensional Trace Addon project for langage</a:t>
            </a:r>
            <a:endParaRPr b="0" lang="fr-FR" sz="1600" spc="-1" strike="noStrike">
              <a:latin typeface="Arial"/>
            </a:endParaRPr>
          </a:p>
          <a:p>
            <a:pPr marL="216000" indent="-216000">
              <a:lnSpc>
                <a:spcPct val="170000"/>
              </a:lnSpc>
              <a:buClr>
                <a:srgbClr val="ff4000"/>
              </a:buClr>
              <a:buFont typeface="Times New Roman"/>
              <a:buAutoNum type="arabicPlain" startAt="4"/>
            </a:pPr>
            <a:r>
              <a:rPr b="1" lang="fr-FR" sz="1800" spc="-1" strike="noStrike">
                <a:solidFill>
                  <a:srgbClr val="808080"/>
                </a:solidFill>
                <a:latin typeface="Arial"/>
                <a:ea typeface="ＭＳ Ｐゴシック"/>
              </a:rPr>
              <a:t>Generate the EMF edition layer</a:t>
            </a:r>
            <a:endParaRPr b="0" lang="fr-FR" sz="1800" spc="-1" strike="noStrike">
              <a:latin typeface="Arial"/>
            </a:endParaRPr>
          </a:p>
          <a:p>
            <a:pPr lvl="1" marL="432000" indent="-216000">
              <a:lnSpc>
                <a:spcPct val="125000"/>
              </a:lnSpc>
              <a:buClr>
                <a:srgbClr val="808080"/>
              </a:buClr>
              <a:buSzPct val="45000"/>
              <a:buFont typeface="Wingdings" charset="2"/>
              <a:buChar char=""/>
            </a:pPr>
            <a:r>
              <a:rPr b="1" lang="fr-FR" sz="1600" spc="-1" strike="noStrike">
                <a:solidFill>
                  <a:srgbClr val="808080"/>
                </a:solidFill>
                <a:latin typeface="Arial"/>
                <a:ea typeface="ＭＳ Ｐゴシック"/>
              </a:rPr>
              <a:t>Open org.gemoc.models17.fsm.model/model/model.genmodel</a:t>
            </a:r>
            <a:endParaRPr b="0" lang="fr-FR" sz="1600" spc="-1" strike="noStrike">
              <a:latin typeface="Arial"/>
            </a:endParaRPr>
          </a:p>
          <a:p>
            <a:pPr lvl="1" marL="432000" indent="-216000">
              <a:lnSpc>
                <a:spcPct val="125000"/>
              </a:lnSpc>
              <a:buClr>
                <a:srgbClr val="808080"/>
              </a:buClr>
              <a:buSzPct val="45000"/>
              <a:buFont typeface="Wingdings" charset="2"/>
              <a:buChar char=""/>
            </a:pPr>
            <a:r>
              <a:rPr b="1" lang="fr-FR" sz="1600" spc="-1" strike="noStrike">
                <a:solidFill>
                  <a:srgbClr val="808080"/>
                </a:solidFill>
                <a:latin typeface="Arial"/>
                <a:ea typeface="ＭＳ Ｐゴシック"/>
              </a:rPr>
              <a:t>Right click on the root -&gt; Generate All</a:t>
            </a:r>
            <a:endParaRPr b="0" lang="fr-FR" sz="1600" spc="-1" strike="noStrike">
              <a:latin typeface="Arial"/>
            </a:endParaRPr>
          </a:p>
        </p:txBody>
      </p:sp>
      <p:pic>
        <p:nvPicPr>
          <p:cNvPr id="668" name="Image 5" descr=""/>
          <p:cNvPicPr/>
          <p:nvPr/>
        </p:nvPicPr>
        <p:blipFill>
          <a:blip r:embed="rId1"/>
          <a:stretch/>
        </p:blipFill>
        <p:spPr>
          <a:xfrm>
            <a:off x="1462320" y="6525000"/>
            <a:ext cx="7147800" cy="302760"/>
          </a:xfrm>
          <a:prstGeom prst="rect">
            <a:avLst/>
          </a:prstGeom>
          <a:ln>
            <a:noFill/>
          </a:ln>
        </p:spPr>
      </p:pic>
      <p:sp>
        <p:nvSpPr>
          <p:cNvPr id="669"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70" name="Image 7" descr=""/>
          <p:cNvPicPr/>
          <p:nvPr/>
        </p:nvPicPr>
        <p:blipFill>
          <a:blip r:embed="rId2"/>
          <a:stretch/>
        </p:blipFill>
        <p:spPr>
          <a:xfrm>
            <a:off x="251640" y="6360840"/>
            <a:ext cx="1095840" cy="450360"/>
          </a:xfrm>
          <a:prstGeom prst="rect">
            <a:avLst/>
          </a:prstGeom>
          <a:ln>
            <a:noFill/>
          </a:ln>
        </p:spPr>
      </p:pic>
      <p:pic>
        <p:nvPicPr>
          <p:cNvPr id="671" name="Image 2" descr=""/>
          <p:cNvPicPr/>
          <p:nvPr/>
        </p:nvPicPr>
        <p:blipFill>
          <a:blip r:embed="rId3"/>
          <a:srcRect l="0" t="0" r="0" b="38883"/>
          <a:stretch/>
        </p:blipFill>
        <p:spPr>
          <a:xfrm>
            <a:off x="3132000" y="4313880"/>
            <a:ext cx="2641680" cy="1992960"/>
          </a:xfrm>
          <a:prstGeom prst="rect">
            <a:avLst/>
          </a:prstGeom>
          <a:ln>
            <a:noFill/>
          </a:ln>
          <a:effectLst>
            <a:outerShdw algn="tl" blurRad="292100" dir="2700000" dist="138479" rotWithShape="0">
              <a:srgbClr val="333333">
                <a:alpha val="65000"/>
              </a:srgbClr>
            </a:outerShdw>
          </a:effectLst>
        </p:spPr>
      </p:pic>
    </p:spTree>
  </p:cSld>
  <mc:AlternateContent>
    <mc:Choice Requires="p14">
      <p:transition spd="slow" p14:dur="2000"/>
    </mc:Choice>
    <mc:Fallback>
      <p:transition spd="slow"/>
    </mc:Fallback>
  </mc:AlternateContent>
  <p:timing>
    <p:tnLst>
      <p:par>
        <p:cTn id="100" dur="indefinite" restart="never" nodeType="tmRoot">
          <p:childTnLst>
            <p:seq>
              <p:cTn id="101"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000" spc="-1" strike="noStrike">
                <a:solidFill>
                  <a:srgbClr val="e1001a"/>
                </a:solidFill>
                <a:latin typeface="Arial"/>
                <a:ea typeface="ＭＳ Ｐゴシック"/>
              </a:rPr>
              <a:t>2.2. Playing with the modeling workbench</a:t>
            </a:r>
            <a:endParaRPr b="0" lang="fr-FR" sz="2000" spc="-1" strike="noStrike">
              <a:latin typeface="Arial"/>
            </a:endParaRPr>
          </a:p>
        </p:txBody>
      </p:sp>
      <p:sp>
        <p:nvSpPr>
          <p:cNvPr id="673"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2D23B626-B268-4CB1-9F75-B5C1E19E4933}"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674" name="CustomShape 3"/>
          <p:cNvSpPr/>
          <p:nvPr/>
        </p:nvSpPr>
        <p:spPr>
          <a:xfrm>
            <a:off x="467640" y="1196640"/>
            <a:ext cx="8674200" cy="5038560"/>
          </a:xfrm>
          <a:prstGeom prst="rect">
            <a:avLst/>
          </a:prstGeom>
          <a:noFill/>
          <a:ln>
            <a:noFill/>
          </a:ln>
        </p:spPr>
        <p:style>
          <a:lnRef idx="0"/>
          <a:fillRef idx="0"/>
          <a:effectRef idx="0"/>
          <a:fontRef idx="minor"/>
        </p:style>
        <p:txBody>
          <a:bodyPr lIns="90000" rIns="90000" tIns="45000" bIns="45000">
            <a:normAutofit/>
          </a:bodyPr>
          <a:p>
            <a:pPr marL="343080" indent="-340920">
              <a:lnSpc>
                <a:spcPct val="170000"/>
              </a:lnSpc>
              <a:buClr>
                <a:srgbClr val="ff0000"/>
              </a:buClr>
              <a:buFont typeface="Arial"/>
              <a:buAutoNum type="arabicPeriod"/>
            </a:pPr>
            <a:r>
              <a:rPr b="1" lang="fr-FR" sz="1800" spc="-1" strike="noStrike">
                <a:solidFill>
                  <a:srgbClr val="808080"/>
                </a:solidFill>
                <a:latin typeface="Arial"/>
                <a:ea typeface="ＭＳ Ｐゴシック"/>
              </a:rPr>
              <a:t>Launch a new Eclipse instance </a:t>
            </a:r>
            <a:r>
              <a:rPr b="1" lang="fr-FR" sz="1400" spc="-1" strike="noStrike">
                <a:solidFill>
                  <a:srgbClr val="808080"/>
                </a:solidFill>
                <a:latin typeface="Arial"/>
                <a:ea typeface="ＭＳ Ｐゴシック"/>
              </a:rPr>
              <a:t>(use the launch config ‘</a:t>
            </a:r>
            <a:r>
              <a:rPr b="1" i="1" lang="fr-FR" sz="1400" spc="-1" strike="noStrike">
                <a:solidFill>
                  <a:srgbClr val="808080"/>
                </a:solidFill>
                <a:latin typeface="Arial"/>
                <a:ea typeface="ＭＳ Ｐゴシック"/>
              </a:rPr>
              <a:t>modeling workbench’</a:t>
            </a:r>
            <a:r>
              <a:rPr b="1" lang="fr-FR" sz="1400" spc="-1" strike="noStrike">
                <a:solidFill>
                  <a:srgbClr val="808080"/>
                </a:solidFill>
                <a:latin typeface="Arial"/>
                <a:ea typeface="ＭＳ Ｐゴシック"/>
              </a:rPr>
              <a:t>)</a:t>
            </a:r>
            <a:endParaRPr b="0" lang="fr-FR" sz="1400" spc="-1" strike="noStrike">
              <a:latin typeface="Arial"/>
            </a:endParaRPr>
          </a:p>
          <a:p>
            <a:pPr marL="343080" indent="-340920">
              <a:lnSpc>
                <a:spcPct val="170000"/>
              </a:lnSpc>
              <a:buClr>
                <a:srgbClr val="ff0000"/>
              </a:buClr>
              <a:buFont typeface="Arial"/>
              <a:buAutoNum type="arabicPeriod"/>
            </a:pPr>
            <a:r>
              <a:rPr b="1" lang="fr-FR" sz="1800" spc="-1" strike="noStrike">
                <a:solidFill>
                  <a:srgbClr val="808080"/>
                </a:solidFill>
                <a:latin typeface="Arial"/>
                <a:ea typeface="ＭＳ Ｐゴシック"/>
              </a:rPr>
              <a:t>Import the model example </a:t>
            </a:r>
            <a:r>
              <a:rPr b="1" lang="fr-FR" sz="1400" spc="-1" strike="noStrike">
                <a:solidFill>
                  <a:srgbClr val="808080"/>
                </a:solidFill>
                <a:latin typeface="Arial"/>
                <a:ea typeface="ＭＳ Ｐゴシック"/>
              </a:rPr>
              <a:t>(project code/modelingwb/ org.gemoc.models17.example)</a:t>
            </a:r>
            <a:endParaRPr b="0" lang="fr-FR" sz="1400" spc="-1" strike="noStrike">
              <a:latin typeface="Arial"/>
            </a:endParaRPr>
          </a:p>
          <a:p>
            <a:pPr marL="343080" indent="-340920">
              <a:lnSpc>
                <a:spcPct val="170000"/>
              </a:lnSpc>
              <a:buClr>
                <a:srgbClr val="ff0000"/>
              </a:buClr>
              <a:buFont typeface="Arial"/>
              <a:buAutoNum type="arabicPeriod"/>
            </a:pPr>
            <a:r>
              <a:rPr b="1" lang="fr-FR" sz="1800" spc="-1" strike="noStrike">
                <a:solidFill>
                  <a:srgbClr val="808080"/>
                </a:solidFill>
                <a:latin typeface="Arial"/>
                <a:ea typeface="ＭＳ Ｐゴシック"/>
              </a:rPr>
              <a:t>Open the testModels.aird, and then the diagram </a:t>
            </a:r>
            <a:r>
              <a:rPr b="1" lang="fr-FR" sz="1400" spc="-1" strike="noStrike">
                <a:solidFill>
                  <a:srgbClr val="808080"/>
                </a:solidFill>
                <a:latin typeface="Arial"/>
                <a:ea typeface="ＭＳ Ｐゴシック"/>
              </a:rPr>
              <a:t>(systemDiagram)</a:t>
            </a:r>
            <a:endParaRPr b="0" lang="fr-FR" sz="1400" spc="-1" strike="noStrike">
              <a:latin typeface="Arial"/>
            </a:endParaRPr>
          </a:p>
          <a:p>
            <a:pPr marL="343080" indent="-340920">
              <a:lnSpc>
                <a:spcPct val="170000"/>
              </a:lnSpc>
              <a:buClr>
                <a:srgbClr val="ff0000"/>
              </a:buClr>
              <a:buFont typeface="Arial"/>
              <a:buAutoNum type="arabicPeriod"/>
            </a:pPr>
            <a:r>
              <a:rPr b="1" lang="fr-FR" sz="1800" spc="-1" strike="noStrike">
                <a:solidFill>
                  <a:srgbClr val="808080"/>
                </a:solidFill>
                <a:latin typeface="Arial"/>
                <a:ea typeface="ＭＳ Ｐゴシック"/>
              </a:rPr>
              <a:t>Start the launch configuration in debug mode</a:t>
            </a:r>
            <a:endParaRPr b="0" lang="fr-FR" sz="1800" spc="-1" strike="noStrike">
              <a:latin typeface="Arial"/>
            </a:endParaRPr>
          </a:p>
        </p:txBody>
      </p:sp>
      <p:pic>
        <p:nvPicPr>
          <p:cNvPr id="675" name="Image 5" descr=""/>
          <p:cNvPicPr/>
          <p:nvPr/>
        </p:nvPicPr>
        <p:blipFill>
          <a:blip r:embed="rId1"/>
          <a:stretch/>
        </p:blipFill>
        <p:spPr>
          <a:xfrm>
            <a:off x="1462320" y="6525000"/>
            <a:ext cx="7147800" cy="302760"/>
          </a:xfrm>
          <a:prstGeom prst="rect">
            <a:avLst/>
          </a:prstGeom>
          <a:ln>
            <a:noFill/>
          </a:ln>
        </p:spPr>
      </p:pic>
      <p:sp>
        <p:nvSpPr>
          <p:cNvPr id="676"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77" name="Image 7" descr=""/>
          <p:cNvPicPr/>
          <p:nvPr/>
        </p:nvPicPr>
        <p:blipFill>
          <a:blip r:embed="rId2"/>
          <a:stretch/>
        </p:blipFill>
        <p:spPr>
          <a:xfrm>
            <a:off x="251640" y="6360840"/>
            <a:ext cx="1095840" cy="450360"/>
          </a:xfrm>
          <a:prstGeom prst="rect">
            <a:avLst/>
          </a:prstGeom>
          <a:ln>
            <a:noFill/>
          </a:ln>
        </p:spPr>
      </p:pic>
      <p:pic>
        <p:nvPicPr>
          <p:cNvPr id="678" name="Image 8" descr=""/>
          <p:cNvPicPr/>
          <p:nvPr/>
        </p:nvPicPr>
        <p:blipFill>
          <a:blip r:embed="rId3"/>
          <a:stretch/>
        </p:blipFill>
        <p:spPr>
          <a:xfrm>
            <a:off x="1998000" y="3124440"/>
            <a:ext cx="5217840" cy="3182760"/>
          </a:xfrm>
          <a:prstGeom prst="rect">
            <a:avLst/>
          </a:prstGeom>
          <a:ln>
            <a:noFill/>
          </a:ln>
          <a:effectLst>
            <a:outerShdw algn="tl" blurRad="292100" dir="2700000" dist="138479" rotWithShape="0">
              <a:srgbClr val="333333">
                <a:alpha val="65000"/>
              </a:srgbClr>
            </a:outerShdw>
          </a:effectLst>
        </p:spPr>
      </p:pic>
    </p:spTree>
  </p:cSld>
  <mc:AlternateContent>
    <mc:Choice Requires="p14">
      <p:transition spd="slow" p14:dur="2000"/>
    </mc:Choice>
    <mc:Fallback>
      <p:transition spd="slow"/>
    </mc:Fallback>
  </mc:AlternateContent>
  <p:timing>
    <p:tnLst>
      <p:par>
        <p:cTn id="102" dur="indefinite" restart="never" nodeType="tmRoot">
          <p:childTnLst>
            <p:seq>
              <p:cTn id="103"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Model-Driven Engineering (MDE)</a:t>
            </a:r>
            <a:endParaRPr b="0" lang="fr-FR" sz="2800" spc="-1" strike="noStrike">
              <a:latin typeface="Arial"/>
            </a:endParaRPr>
          </a:p>
        </p:txBody>
      </p:sp>
      <p:sp>
        <p:nvSpPr>
          <p:cNvPr id="335"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10B7CFB6-39D7-42E3-9E7E-60185A6B3FF8}"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336" name="CustomShape 3"/>
          <p:cNvSpPr/>
          <p:nvPr/>
        </p:nvSpPr>
        <p:spPr>
          <a:xfrm>
            <a:off x="467640" y="5229360"/>
            <a:ext cx="8148960" cy="638640"/>
          </a:xfrm>
          <a:prstGeom prst="rect">
            <a:avLst/>
          </a:prstGeom>
          <a:noFill/>
          <a:ln>
            <a:noFill/>
          </a:ln>
          <a:effectLst>
            <a:outerShdw algn="tl" blurRad="50800" dir="2700000" dist="37674" rotWithShape="0">
              <a:srgbClr val="000000">
                <a:alpha val="0"/>
              </a:srgbClr>
            </a:outerShdw>
          </a:effectLst>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ＭＳ Ｐゴシック"/>
              </a:rPr>
              <a:t>J. Whittle, J. Hutchinson, and M. Rouncefield, “</a:t>
            </a:r>
            <a:r>
              <a:rPr b="0" i="1" lang="fr-FR" sz="1800" spc="-1" strike="noStrike">
                <a:solidFill>
                  <a:srgbClr val="000000"/>
                </a:solidFill>
                <a:latin typeface="Arial"/>
                <a:ea typeface="ＭＳ Ｐゴシック"/>
              </a:rPr>
              <a:t>The State of Practice in Model-Driven Engineering</a:t>
            </a:r>
            <a:r>
              <a:rPr b="0" lang="fr-FR" sz="1800" spc="-1" strike="noStrike">
                <a:solidFill>
                  <a:srgbClr val="000000"/>
                </a:solidFill>
                <a:latin typeface="Arial"/>
                <a:ea typeface="ＭＳ Ｐゴシック"/>
              </a:rPr>
              <a:t>,” IEEE Software, vol. 31, no. 3, 2014, pp. 79–85.</a:t>
            </a:r>
            <a:endParaRPr b="0" lang="fr-FR" sz="1800" spc="-1" strike="noStrike">
              <a:latin typeface="Arial"/>
            </a:endParaRPr>
          </a:p>
        </p:txBody>
      </p:sp>
      <p:sp>
        <p:nvSpPr>
          <p:cNvPr id="337" name="CustomShape 4"/>
          <p:cNvSpPr/>
          <p:nvPr/>
        </p:nvSpPr>
        <p:spPr>
          <a:xfrm>
            <a:off x="323640" y="4437000"/>
            <a:ext cx="8566920" cy="861840"/>
          </a:xfrm>
          <a:prstGeom prst="rect">
            <a:avLst/>
          </a:prstGeom>
          <a:noFill/>
          <a:ln>
            <a:noFill/>
          </a:ln>
        </p:spPr>
        <p:style>
          <a:lnRef idx="0"/>
          <a:fillRef idx="0"/>
          <a:effectRef idx="0"/>
          <a:fontRef idx="minor"/>
        </p:style>
        <p:txBody>
          <a:bodyPr lIns="90000" rIns="90000" tIns="45000" bIns="45000"/>
          <a:p>
            <a:pPr>
              <a:lnSpc>
                <a:spcPct val="100000"/>
              </a:lnSpc>
            </a:pPr>
            <a:r>
              <a:rPr b="0" i="1" lang="fr-FR" sz="2200" spc="-1" strike="noStrike">
                <a:solidFill>
                  <a:srgbClr val="000000"/>
                </a:solidFill>
                <a:latin typeface="Arial"/>
                <a:ea typeface="ＭＳ Ｐゴシック"/>
              </a:rPr>
              <a:t>"Perhaps surprisingly, the majority of MDE examples in our study followed domain-specific modeling paradigms"</a:t>
            </a:r>
            <a:endParaRPr b="0" lang="fr-FR" sz="2200" spc="-1" strike="noStrike">
              <a:latin typeface="Arial"/>
            </a:endParaRPr>
          </a:p>
        </p:txBody>
      </p:sp>
      <p:sp>
        <p:nvSpPr>
          <p:cNvPr id="338" name="CustomShape 5"/>
          <p:cNvSpPr/>
          <p:nvPr/>
        </p:nvSpPr>
        <p:spPr>
          <a:xfrm flipH="1" rot="16200000">
            <a:off x="6863760" y="3053880"/>
            <a:ext cx="1033560" cy="1005840"/>
          </a:xfrm>
          <a:custGeom>
            <a:avLst/>
            <a:gdLst/>
            <a:ahLst/>
            <a:rect l="l" t="t" r="r" b="b"/>
            <a:pathLst>
              <a:path w="21600" h="21600">
                <a:moveTo>
                  <a:pt x="15067" y="0"/>
                </a:moveTo>
                <a:lnTo>
                  <a:pt x="8533" y="7171"/>
                </a:lnTo>
                <a:lnTo>
                  <a:pt x="13544" y="7171"/>
                </a:lnTo>
                <a:lnTo>
                  <a:pt x="13544" y="17635"/>
                </a:lnTo>
                <a:lnTo>
                  <a:pt x="0" y="17635"/>
                </a:lnTo>
                <a:lnTo>
                  <a:pt x="0" y="21600"/>
                </a:lnTo>
                <a:lnTo>
                  <a:pt x="16589" y="21600"/>
                </a:lnTo>
                <a:lnTo>
                  <a:pt x="16589" y="7171"/>
                </a:lnTo>
                <a:lnTo>
                  <a:pt x="21600" y="7171"/>
                </a:lnTo>
                <a:close/>
              </a:path>
            </a:pathLst>
          </a:custGeom>
          <a:solidFill>
            <a:schemeClr val="hlink"/>
          </a:solidFill>
          <a:ln>
            <a:noFill/>
          </a:ln>
        </p:spPr>
        <p:style>
          <a:lnRef idx="0"/>
          <a:fillRef idx="0"/>
          <a:effectRef idx="0"/>
          <a:fontRef idx="minor"/>
        </p:style>
      </p:sp>
      <p:pic>
        <p:nvPicPr>
          <p:cNvPr id="339" name="Picture 5" descr=""/>
          <p:cNvPicPr/>
          <p:nvPr/>
        </p:nvPicPr>
        <p:blipFill>
          <a:blip r:embed="rId1"/>
          <a:stretch/>
        </p:blipFill>
        <p:spPr>
          <a:xfrm>
            <a:off x="831240" y="1521720"/>
            <a:ext cx="716040" cy="680040"/>
          </a:xfrm>
          <a:prstGeom prst="rect">
            <a:avLst/>
          </a:prstGeom>
          <a:ln>
            <a:noFill/>
          </a:ln>
        </p:spPr>
      </p:pic>
      <p:sp>
        <p:nvSpPr>
          <p:cNvPr id="340" name="CustomShape 6"/>
          <p:cNvSpPr/>
          <p:nvPr/>
        </p:nvSpPr>
        <p:spPr>
          <a:xfrm>
            <a:off x="618480" y="1261080"/>
            <a:ext cx="976320" cy="27108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200" spc="-1" strike="noStrike">
                <a:solidFill>
                  <a:srgbClr val="000000"/>
                </a:solidFill>
                <a:latin typeface="Times New Roman"/>
                <a:ea typeface="ＭＳ Ｐゴシック"/>
              </a:rPr>
              <a:t>Distribution</a:t>
            </a:r>
            <a:endParaRPr b="0" lang="fr-FR" sz="1200" spc="-1" strike="noStrike">
              <a:latin typeface="Arial"/>
            </a:endParaRPr>
          </a:p>
        </p:txBody>
      </p:sp>
      <p:sp>
        <p:nvSpPr>
          <p:cNvPr id="341" name="CustomShape 7"/>
          <p:cNvSpPr/>
          <p:nvPr/>
        </p:nvSpPr>
        <p:spPr>
          <a:xfrm>
            <a:off x="1699200" y="1528560"/>
            <a:ext cx="1163880" cy="27108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200" spc="-1" strike="noStrike">
                <a:solidFill>
                  <a:srgbClr val="000000"/>
                </a:solidFill>
                <a:latin typeface="Times New Roman"/>
                <a:ea typeface="ＭＳ Ｐゴシック"/>
              </a:rPr>
              <a:t>Fault tolerance</a:t>
            </a:r>
            <a:endParaRPr b="0" lang="fr-FR" sz="1200" spc="-1" strike="noStrike">
              <a:latin typeface="Arial"/>
            </a:endParaRPr>
          </a:p>
        </p:txBody>
      </p:sp>
      <p:pic>
        <p:nvPicPr>
          <p:cNvPr id="342" name="Picture 9" descr=""/>
          <p:cNvPicPr/>
          <p:nvPr/>
        </p:nvPicPr>
        <p:blipFill>
          <a:blip r:embed="rId2"/>
          <a:stretch/>
        </p:blipFill>
        <p:spPr>
          <a:xfrm>
            <a:off x="2820600" y="1380240"/>
            <a:ext cx="1029240" cy="516240"/>
          </a:xfrm>
          <a:prstGeom prst="rect">
            <a:avLst/>
          </a:prstGeom>
          <a:ln>
            <a:noFill/>
          </a:ln>
        </p:spPr>
      </p:pic>
      <p:sp>
        <p:nvSpPr>
          <p:cNvPr id="343" name="CustomShape 8"/>
          <p:cNvSpPr/>
          <p:nvPr/>
        </p:nvSpPr>
        <p:spPr>
          <a:xfrm>
            <a:off x="2906280" y="1123560"/>
            <a:ext cx="720360" cy="27108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200" spc="-1" strike="noStrike">
                <a:solidFill>
                  <a:srgbClr val="000000"/>
                </a:solidFill>
                <a:latin typeface="Times New Roman"/>
                <a:ea typeface="ＭＳ Ｐゴシック"/>
              </a:rPr>
              <a:t>Security</a:t>
            </a:r>
            <a:endParaRPr b="0" lang="fr-FR" sz="1200" spc="-1" strike="noStrike">
              <a:latin typeface="Arial"/>
            </a:endParaRPr>
          </a:p>
        </p:txBody>
      </p:sp>
      <p:pic>
        <p:nvPicPr>
          <p:cNvPr id="344" name="Picture 11" descr=""/>
          <p:cNvPicPr/>
          <p:nvPr/>
        </p:nvPicPr>
        <p:blipFill>
          <a:blip r:embed="rId3"/>
          <a:stretch/>
        </p:blipFill>
        <p:spPr>
          <a:xfrm>
            <a:off x="3124800" y="2155680"/>
            <a:ext cx="933480" cy="650160"/>
          </a:xfrm>
          <a:prstGeom prst="rect">
            <a:avLst/>
          </a:prstGeom>
          <a:ln>
            <a:noFill/>
          </a:ln>
        </p:spPr>
      </p:pic>
      <p:sp>
        <p:nvSpPr>
          <p:cNvPr id="345" name="CustomShape 9"/>
          <p:cNvSpPr/>
          <p:nvPr/>
        </p:nvSpPr>
        <p:spPr>
          <a:xfrm>
            <a:off x="2975400" y="1856160"/>
            <a:ext cx="1497600" cy="27108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200" spc="-1" strike="noStrike">
                <a:solidFill>
                  <a:srgbClr val="000000"/>
                </a:solidFill>
                <a:latin typeface="Times New Roman"/>
                <a:ea typeface="ＭＳ Ｐゴシック"/>
              </a:rPr>
              <a:t>Functional behavior</a:t>
            </a:r>
            <a:endParaRPr b="0" lang="fr-FR" sz="1200" spc="-1" strike="noStrike">
              <a:latin typeface="Arial"/>
            </a:endParaRPr>
          </a:p>
        </p:txBody>
      </p:sp>
      <p:grpSp>
        <p:nvGrpSpPr>
          <p:cNvPr id="346" name="Group 10"/>
          <p:cNvGrpSpPr/>
          <p:nvPr/>
        </p:nvGrpSpPr>
        <p:grpSpPr>
          <a:xfrm>
            <a:off x="725760" y="2320200"/>
            <a:ext cx="699840" cy="807840"/>
            <a:chOff x="725760" y="2320200"/>
            <a:chExt cx="699840" cy="807840"/>
          </a:xfrm>
        </p:grpSpPr>
        <p:grpSp>
          <p:nvGrpSpPr>
            <p:cNvPr id="347" name="Group 11"/>
            <p:cNvGrpSpPr/>
            <p:nvPr/>
          </p:nvGrpSpPr>
          <p:grpSpPr>
            <a:xfrm>
              <a:off x="725760" y="2919600"/>
              <a:ext cx="660960" cy="208440"/>
              <a:chOff x="725760" y="2919600"/>
              <a:chExt cx="660960" cy="208440"/>
            </a:xfrm>
          </p:grpSpPr>
          <p:sp>
            <p:nvSpPr>
              <p:cNvPr id="348" name="CustomShape 12"/>
              <p:cNvSpPr/>
              <p:nvPr/>
            </p:nvSpPr>
            <p:spPr>
              <a:xfrm>
                <a:off x="763920" y="2919600"/>
                <a:ext cx="344160" cy="208440"/>
              </a:xfrm>
              <a:prstGeom prst="rect">
                <a:avLst/>
              </a:prstGeom>
              <a:solidFill>
                <a:srgbClr val="ffffcc"/>
              </a:solidFill>
              <a:ln>
                <a:solidFill>
                  <a:srgbClr val="990033"/>
                </a:solidFill>
              </a:ln>
            </p:spPr>
            <p:style>
              <a:lnRef idx="0"/>
              <a:fillRef idx="0"/>
              <a:effectRef idx="0"/>
              <a:fontRef idx="minor"/>
            </p:style>
          </p:sp>
          <p:sp>
            <p:nvSpPr>
              <p:cNvPr id="349" name="CustomShape 13"/>
              <p:cNvSpPr/>
              <p:nvPr/>
            </p:nvSpPr>
            <p:spPr>
              <a:xfrm>
                <a:off x="853200" y="2934360"/>
                <a:ext cx="252360" cy="119520"/>
              </a:xfrm>
              <a:prstGeom prst="rect">
                <a:avLst/>
              </a:prstGeom>
              <a:noFill/>
              <a:ln>
                <a:noFill/>
              </a:ln>
            </p:spPr>
            <p:style>
              <a:lnRef idx="0"/>
              <a:fillRef idx="0"/>
              <a:effectRef idx="0"/>
              <a:fontRef idx="minor"/>
            </p:style>
            <p:txBody>
              <a:bodyPr wrap="none" lIns="0" rIns="0" tIns="0" bIns="0"/>
              <a:p>
                <a:pPr>
                  <a:lnSpc>
                    <a:spcPct val="100000"/>
                  </a:lnSpc>
                </a:pPr>
                <a:r>
                  <a:rPr b="0" lang="fr-FR" sz="800" spc="-1" strike="noStrike">
                    <a:solidFill>
                      <a:srgbClr val="000000"/>
                    </a:solidFill>
                    <a:latin typeface="Helvetica Neue Light"/>
                    <a:ea typeface="ヒラギノ角ゴ ProN W3"/>
                  </a:rPr>
                  <a:t>Book</a:t>
                </a:r>
                <a:endParaRPr b="0" lang="fr-FR" sz="800" spc="-1" strike="noStrike">
                  <a:latin typeface="Arial"/>
                </a:endParaRPr>
              </a:p>
            </p:txBody>
          </p:sp>
          <p:sp>
            <p:nvSpPr>
              <p:cNvPr id="350" name="CustomShape 14"/>
              <p:cNvSpPr/>
              <p:nvPr/>
            </p:nvSpPr>
            <p:spPr>
              <a:xfrm>
                <a:off x="763920" y="2994480"/>
                <a:ext cx="344160" cy="133560"/>
              </a:xfrm>
              <a:prstGeom prst="rect">
                <a:avLst/>
              </a:prstGeom>
              <a:noFill/>
              <a:ln>
                <a:solidFill>
                  <a:srgbClr val="990033"/>
                </a:solidFill>
              </a:ln>
            </p:spPr>
            <p:style>
              <a:lnRef idx="0"/>
              <a:fillRef idx="0"/>
              <a:effectRef idx="0"/>
              <a:fontRef idx="minor"/>
            </p:style>
          </p:sp>
          <p:sp>
            <p:nvSpPr>
              <p:cNvPr id="351" name="CustomShape 15"/>
              <p:cNvSpPr/>
              <p:nvPr/>
            </p:nvSpPr>
            <p:spPr>
              <a:xfrm>
                <a:off x="763920" y="3080160"/>
                <a:ext cx="344160" cy="47880"/>
              </a:xfrm>
              <a:prstGeom prst="rect">
                <a:avLst/>
              </a:prstGeom>
              <a:noFill/>
              <a:ln>
                <a:solidFill>
                  <a:srgbClr val="990033"/>
                </a:solidFill>
              </a:ln>
            </p:spPr>
            <p:style>
              <a:lnRef idx="0"/>
              <a:fillRef idx="0"/>
              <a:effectRef idx="0"/>
              <a:fontRef idx="minor"/>
            </p:style>
          </p:sp>
          <p:pic>
            <p:nvPicPr>
              <p:cNvPr id="352" name="Picture 19" descr=""/>
              <p:cNvPicPr/>
              <p:nvPr/>
            </p:nvPicPr>
            <p:blipFill>
              <a:blip r:embed="rId4"/>
              <a:stretch/>
            </p:blipFill>
            <p:spPr>
              <a:xfrm>
                <a:off x="774720" y="3001320"/>
                <a:ext cx="54720" cy="47880"/>
              </a:xfrm>
              <a:prstGeom prst="rect">
                <a:avLst/>
              </a:prstGeom>
              <a:ln>
                <a:noFill/>
              </a:ln>
            </p:spPr>
          </p:pic>
          <p:pic>
            <p:nvPicPr>
              <p:cNvPr id="353" name="Picture 20" descr=""/>
              <p:cNvPicPr/>
              <p:nvPr/>
            </p:nvPicPr>
            <p:blipFill>
              <a:blip r:embed="rId5"/>
              <a:stretch/>
            </p:blipFill>
            <p:spPr>
              <a:xfrm>
                <a:off x="774720" y="3001320"/>
                <a:ext cx="54720" cy="47880"/>
              </a:xfrm>
              <a:prstGeom prst="rect">
                <a:avLst/>
              </a:prstGeom>
              <a:ln>
                <a:noFill/>
              </a:ln>
            </p:spPr>
          </p:pic>
          <p:pic>
            <p:nvPicPr>
              <p:cNvPr id="354" name="Picture 21" descr=""/>
              <p:cNvPicPr/>
              <p:nvPr/>
            </p:nvPicPr>
            <p:blipFill>
              <a:blip r:embed="rId6"/>
              <a:stretch/>
            </p:blipFill>
            <p:spPr>
              <a:xfrm>
                <a:off x="774720" y="3001320"/>
                <a:ext cx="54720" cy="47880"/>
              </a:xfrm>
              <a:prstGeom prst="rect">
                <a:avLst/>
              </a:prstGeom>
              <a:ln>
                <a:noFill/>
              </a:ln>
            </p:spPr>
          </p:pic>
          <p:sp>
            <p:nvSpPr>
              <p:cNvPr id="355" name="CustomShape 16"/>
              <p:cNvSpPr/>
              <p:nvPr/>
            </p:nvSpPr>
            <p:spPr>
              <a:xfrm>
                <a:off x="725760" y="3001320"/>
                <a:ext cx="660960" cy="119520"/>
              </a:xfrm>
              <a:prstGeom prst="rect">
                <a:avLst/>
              </a:prstGeom>
              <a:noFill/>
              <a:ln>
                <a:noFill/>
              </a:ln>
            </p:spPr>
            <p:style>
              <a:lnRef idx="0"/>
              <a:fillRef idx="0"/>
              <a:effectRef idx="0"/>
              <a:fontRef idx="minor"/>
            </p:style>
            <p:txBody>
              <a:bodyPr wrap="none" lIns="0" rIns="0" tIns="0" bIns="0"/>
              <a:p>
                <a:pPr>
                  <a:lnSpc>
                    <a:spcPct val="100000"/>
                  </a:lnSpc>
                </a:pPr>
                <a:r>
                  <a:rPr b="0" lang="fr-FR" sz="800" spc="-1" strike="noStrike">
                    <a:solidFill>
                      <a:srgbClr val="000000"/>
                    </a:solidFill>
                    <a:latin typeface="Helvetica Neue Light"/>
                    <a:ea typeface="ヒラギノ角ゴ ProN W3"/>
                  </a:rPr>
                  <a:t>state : String</a:t>
                </a:r>
                <a:endParaRPr b="0" lang="fr-FR" sz="800" spc="-1" strike="noStrike">
                  <a:latin typeface="Arial"/>
                </a:endParaRPr>
              </a:p>
            </p:txBody>
          </p:sp>
        </p:grpSp>
        <p:grpSp>
          <p:nvGrpSpPr>
            <p:cNvPr id="356" name="Group 17"/>
            <p:cNvGrpSpPr/>
            <p:nvPr/>
          </p:nvGrpSpPr>
          <p:grpSpPr>
            <a:xfrm>
              <a:off x="1176120" y="2952000"/>
              <a:ext cx="249480" cy="143640"/>
              <a:chOff x="1176120" y="2952000"/>
              <a:chExt cx="249480" cy="143640"/>
            </a:xfrm>
          </p:grpSpPr>
          <p:sp>
            <p:nvSpPr>
              <p:cNvPr id="357" name="CustomShape 18"/>
              <p:cNvSpPr/>
              <p:nvPr/>
            </p:nvSpPr>
            <p:spPr>
              <a:xfrm>
                <a:off x="1176120" y="2952000"/>
                <a:ext cx="198720" cy="143640"/>
              </a:xfrm>
              <a:prstGeom prst="rect">
                <a:avLst/>
              </a:prstGeom>
              <a:solidFill>
                <a:srgbClr val="ffffcc"/>
              </a:solidFill>
              <a:ln>
                <a:solidFill>
                  <a:srgbClr val="990033"/>
                </a:solidFill>
              </a:ln>
            </p:spPr>
            <p:style>
              <a:lnRef idx="0"/>
              <a:fillRef idx="0"/>
              <a:effectRef idx="0"/>
              <a:fontRef idx="minor"/>
            </p:style>
          </p:sp>
          <p:sp>
            <p:nvSpPr>
              <p:cNvPr id="358" name="CustomShape 19"/>
              <p:cNvSpPr/>
              <p:nvPr/>
            </p:nvSpPr>
            <p:spPr>
              <a:xfrm>
                <a:off x="1194480" y="2966760"/>
                <a:ext cx="231120" cy="119520"/>
              </a:xfrm>
              <a:prstGeom prst="rect">
                <a:avLst/>
              </a:prstGeom>
              <a:noFill/>
              <a:ln>
                <a:noFill/>
              </a:ln>
            </p:spPr>
            <p:style>
              <a:lnRef idx="0"/>
              <a:fillRef idx="0"/>
              <a:effectRef idx="0"/>
              <a:fontRef idx="minor"/>
            </p:style>
            <p:txBody>
              <a:bodyPr wrap="none" lIns="0" rIns="0" tIns="0" bIns="0"/>
              <a:p>
                <a:pPr>
                  <a:lnSpc>
                    <a:spcPct val="100000"/>
                  </a:lnSpc>
                </a:pPr>
                <a:r>
                  <a:rPr b="0" lang="fr-FR" sz="800" spc="-1" strike="noStrike">
                    <a:solidFill>
                      <a:srgbClr val="000000"/>
                    </a:solidFill>
                    <a:latin typeface="Helvetica Neue Light"/>
                    <a:ea typeface="ヒラギノ角ゴ ProN W3"/>
                  </a:rPr>
                  <a:t>User</a:t>
                </a:r>
                <a:endParaRPr b="0" lang="fr-FR" sz="800" spc="-1" strike="noStrike">
                  <a:latin typeface="Arial"/>
                </a:endParaRPr>
              </a:p>
            </p:txBody>
          </p:sp>
          <p:sp>
            <p:nvSpPr>
              <p:cNvPr id="359" name="CustomShape 20"/>
              <p:cNvSpPr/>
              <p:nvPr/>
            </p:nvSpPr>
            <p:spPr>
              <a:xfrm>
                <a:off x="1176120" y="3026880"/>
                <a:ext cx="198720" cy="68760"/>
              </a:xfrm>
              <a:prstGeom prst="rect">
                <a:avLst/>
              </a:prstGeom>
              <a:noFill/>
              <a:ln>
                <a:solidFill>
                  <a:srgbClr val="990033"/>
                </a:solidFill>
              </a:ln>
            </p:spPr>
            <p:style>
              <a:lnRef idx="0"/>
              <a:fillRef idx="0"/>
              <a:effectRef idx="0"/>
              <a:fontRef idx="minor"/>
            </p:style>
          </p:sp>
          <p:sp>
            <p:nvSpPr>
              <p:cNvPr id="360" name="CustomShape 21"/>
              <p:cNvSpPr/>
              <p:nvPr/>
            </p:nvSpPr>
            <p:spPr>
              <a:xfrm>
                <a:off x="1176120" y="3055320"/>
                <a:ext cx="198720" cy="40320"/>
              </a:xfrm>
              <a:prstGeom prst="rect">
                <a:avLst/>
              </a:prstGeom>
              <a:noFill/>
              <a:ln>
                <a:solidFill>
                  <a:srgbClr val="990033"/>
                </a:solidFill>
              </a:ln>
            </p:spPr>
            <p:style>
              <a:lnRef idx="0"/>
              <a:fillRef idx="0"/>
              <a:effectRef idx="0"/>
              <a:fontRef idx="minor"/>
            </p:style>
          </p:sp>
        </p:grpSp>
        <p:grpSp>
          <p:nvGrpSpPr>
            <p:cNvPr id="361" name="Group 22"/>
            <p:cNvGrpSpPr/>
            <p:nvPr/>
          </p:nvGrpSpPr>
          <p:grpSpPr>
            <a:xfrm>
              <a:off x="846000" y="2320200"/>
              <a:ext cx="567000" cy="729720"/>
              <a:chOff x="846000" y="2320200"/>
              <a:chExt cx="567000" cy="729720"/>
            </a:xfrm>
          </p:grpSpPr>
          <p:sp>
            <p:nvSpPr>
              <p:cNvPr id="362" name="CustomShape 23"/>
              <p:cNvSpPr/>
              <p:nvPr/>
            </p:nvSpPr>
            <p:spPr>
              <a:xfrm>
                <a:off x="1035360" y="2320200"/>
                <a:ext cx="135720" cy="70200"/>
              </a:xfrm>
              <a:prstGeom prst="ellipse">
                <a:avLst/>
              </a:prstGeom>
              <a:solidFill>
                <a:srgbClr val="ffffcc"/>
              </a:solidFill>
              <a:ln>
                <a:solidFill>
                  <a:srgbClr val="990033"/>
                </a:solidFill>
              </a:ln>
            </p:spPr>
            <p:style>
              <a:lnRef idx="0"/>
              <a:fillRef idx="0"/>
              <a:effectRef idx="0"/>
              <a:fontRef idx="minor"/>
            </p:style>
          </p:sp>
          <p:sp>
            <p:nvSpPr>
              <p:cNvPr id="363" name="CustomShape 24"/>
              <p:cNvSpPr/>
              <p:nvPr/>
            </p:nvSpPr>
            <p:spPr>
              <a:xfrm>
                <a:off x="1041840" y="2408760"/>
                <a:ext cx="171720" cy="58680"/>
              </a:xfrm>
              <a:prstGeom prst="rect">
                <a:avLst/>
              </a:prstGeom>
              <a:noFill/>
              <a:ln>
                <a:noFill/>
              </a:ln>
            </p:spPr>
            <p:style>
              <a:lnRef idx="0"/>
              <a:fillRef idx="0"/>
              <a:effectRef idx="0"/>
              <a:fontRef idx="minor"/>
            </p:style>
            <p:txBody>
              <a:bodyPr wrap="none" lIns="0" rIns="0" tIns="0" bIns="0"/>
              <a:p>
                <a:pPr>
                  <a:lnSpc>
                    <a:spcPct val="100000"/>
                  </a:lnSpc>
                </a:pPr>
                <a:r>
                  <a:rPr b="0" lang="fr-FR" sz="400" spc="-1" strike="noStrike">
                    <a:solidFill>
                      <a:srgbClr val="000000"/>
                    </a:solidFill>
                    <a:latin typeface="Helvetica Neue Light"/>
                    <a:ea typeface="ヒラギノ角ゴ ProN W3"/>
                  </a:rPr>
                  <a:t>borrow</a:t>
                </a:r>
                <a:endParaRPr b="0" lang="fr-FR" sz="400" spc="-1" strike="noStrike">
                  <a:latin typeface="Arial"/>
                </a:endParaRPr>
              </a:p>
            </p:txBody>
          </p:sp>
          <p:sp>
            <p:nvSpPr>
              <p:cNvPr id="364" name="CustomShape 25"/>
              <p:cNvSpPr/>
              <p:nvPr/>
            </p:nvSpPr>
            <p:spPr>
              <a:xfrm>
                <a:off x="1104840" y="2450520"/>
                <a:ext cx="133560" cy="68040"/>
              </a:xfrm>
              <a:prstGeom prst="ellipse">
                <a:avLst/>
              </a:prstGeom>
              <a:solidFill>
                <a:srgbClr val="ffffcc"/>
              </a:solidFill>
              <a:ln>
                <a:solidFill>
                  <a:srgbClr val="990033"/>
                </a:solidFill>
              </a:ln>
            </p:spPr>
            <p:style>
              <a:lnRef idx="0"/>
              <a:fillRef idx="0"/>
              <a:effectRef idx="0"/>
              <a:fontRef idx="minor"/>
            </p:style>
          </p:sp>
          <p:sp>
            <p:nvSpPr>
              <p:cNvPr id="365" name="CustomShape 26"/>
              <p:cNvSpPr/>
              <p:nvPr/>
            </p:nvSpPr>
            <p:spPr>
              <a:xfrm>
                <a:off x="1115280" y="2540880"/>
                <a:ext cx="151920" cy="58680"/>
              </a:xfrm>
              <a:prstGeom prst="rect">
                <a:avLst/>
              </a:prstGeom>
              <a:noFill/>
              <a:ln>
                <a:noFill/>
              </a:ln>
            </p:spPr>
            <p:style>
              <a:lnRef idx="0"/>
              <a:fillRef idx="0"/>
              <a:effectRef idx="0"/>
              <a:fontRef idx="minor"/>
            </p:style>
            <p:txBody>
              <a:bodyPr wrap="none" lIns="0" rIns="0" tIns="0" bIns="0"/>
              <a:p>
                <a:pPr>
                  <a:lnSpc>
                    <a:spcPct val="100000"/>
                  </a:lnSpc>
                </a:pPr>
                <a:r>
                  <a:rPr b="0" lang="fr-FR" sz="400" spc="-1" strike="noStrike">
                    <a:solidFill>
                      <a:srgbClr val="000000"/>
                    </a:solidFill>
                    <a:latin typeface="Helvetica Neue Light"/>
                    <a:ea typeface="ヒラギノ角ゴ ProN W3"/>
                  </a:rPr>
                  <a:t>return</a:t>
                </a:r>
                <a:endParaRPr b="0" lang="fr-FR" sz="400" spc="-1" strike="noStrike">
                  <a:latin typeface="Arial"/>
                </a:endParaRPr>
              </a:p>
            </p:txBody>
          </p:sp>
          <p:sp>
            <p:nvSpPr>
              <p:cNvPr id="366" name="CustomShape 27"/>
              <p:cNvSpPr/>
              <p:nvPr/>
            </p:nvSpPr>
            <p:spPr>
              <a:xfrm>
                <a:off x="977040" y="2579400"/>
                <a:ext cx="133560" cy="70200"/>
              </a:xfrm>
              <a:prstGeom prst="ellipse">
                <a:avLst/>
              </a:prstGeom>
              <a:solidFill>
                <a:srgbClr val="ffffcc"/>
              </a:solidFill>
              <a:ln>
                <a:solidFill>
                  <a:srgbClr val="990033"/>
                </a:solidFill>
              </a:ln>
            </p:spPr>
            <p:style>
              <a:lnRef idx="0"/>
              <a:fillRef idx="0"/>
              <a:effectRef idx="0"/>
              <a:fontRef idx="minor"/>
            </p:style>
          </p:sp>
          <p:sp>
            <p:nvSpPr>
              <p:cNvPr id="367" name="CustomShape 28"/>
              <p:cNvSpPr/>
              <p:nvPr/>
            </p:nvSpPr>
            <p:spPr>
              <a:xfrm>
                <a:off x="979560" y="2669040"/>
                <a:ext cx="169920" cy="58680"/>
              </a:xfrm>
              <a:prstGeom prst="rect">
                <a:avLst/>
              </a:prstGeom>
              <a:noFill/>
              <a:ln>
                <a:noFill/>
              </a:ln>
            </p:spPr>
            <p:style>
              <a:lnRef idx="0"/>
              <a:fillRef idx="0"/>
              <a:effectRef idx="0"/>
              <a:fontRef idx="minor"/>
            </p:style>
            <p:txBody>
              <a:bodyPr wrap="none" lIns="0" rIns="0" tIns="0" bIns="0"/>
              <a:p>
                <a:pPr>
                  <a:lnSpc>
                    <a:spcPct val="100000"/>
                  </a:lnSpc>
                </a:pPr>
                <a:r>
                  <a:rPr b="0" lang="fr-FR" sz="400" spc="-1" strike="noStrike">
                    <a:solidFill>
                      <a:srgbClr val="000000"/>
                    </a:solidFill>
                    <a:latin typeface="Helvetica Neue Light"/>
                    <a:ea typeface="ヒラギノ角ゴ ProN W3"/>
                  </a:rPr>
                  <a:t>deliver</a:t>
                </a:r>
                <a:endParaRPr b="0" lang="fr-FR" sz="400" spc="-1" strike="noStrike">
                  <a:latin typeface="Arial"/>
                </a:endParaRPr>
              </a:p>
            </p:txBody>
          </p:sp>
          <p:sp>
            <p:nvSpPr>
              <p:cNvPr id="368" name="CustomShape 29"/>
              <p:cNvSpPr/>
              <p:nvPr/>
            </p:nvSpPr>
            <p:spPr>
              <a:xfrm>
                <a:off x="1145520" y="2700720"/>
                <a:ext cx="133560" cy="68040"/>
              </a:xfrm>
              <a:prstGeom prst="ellipse">
                <a:avLst/>
              </a:prstGeom>
              <a:solidFill>
                <a:srgbClr val="ffffcc"/>
              </a:solidFill>
              <a:ln>
                <a:solidFill>
                  <a:srgbClr val="990033"/>
                </a:solidFill>
              </a:ln>
            </p:spPr>
            <p:style>
              <a:lnRef idx="0"/>
              <a:fillRef idx="0"/>
              <a:effectRef idx="0"/>
              <a:fontRef idx="minor"/>
            </p:style>
          </p:sp>
          <p:sp>
            <p:nvSpPr>
              <p:cNvPr id="369" name="CustomShape 30"/>
              <p:cNvSpPr/>
              <p:nvPr/>
            </p:nvSpPr>
            <p:spPr>
              <a:xfrm>
                <a:off x="1096560" y="2790720"/>
                <a:ext cx="316440" cy="58680"/>
              </a:xfrm>
              <a:prstGeom prst="rect">
                <a:avLst/>
              </a:prstGeom>
              <a:noFill/>
              <a:ln>
                <a:noFill/>
              </a:ln>
            </p:spPr>
            <p:style>
              <a:lnRef idx="0"/>
              <a:fillRef idx="0"/>
              <a:effectRef idx="0"/>
              <a:fontRef idx="minor"/>
            </p:style>
            <p:txBody>
              <a:bodyPr wrap="none" lIns="0" rIns="0" tIns="0" bIns="0"/>
              <a:p>
                <a:pPr>
                  <a:lnSpc>
                    <a:spcPct val="100000"/>
                  </a:lnSpc>
                </a:pPr>
                <a:r>
                  <a:rPr b="0" lang="fr-FR" sz="400" spc="-1" strike="noStrike">
                    <a:solidFill>
                      <a:srgbClr val="000000"/>
                    </a:solidFill>
                    <a:latin typeface="Helvetica Neue Light"/>
                    <a:ea typeface="ヒラギノ角ゴ ProN W3"/>
                  </a:rPr>
                  <a:t>setDamaged</a:t>
                </a:r>
                <a:endParaRPr b="0" lang="fr-FR" sz="400" spc="-1" strike="noStrike">
                  <a:latin typeface="Arial"/>
                </a:endParaRPr>
              </a:p>
            </p:txBody>
          </p:sp>
          <p:sp>
            <p:nvSpPr>
              <p:cNvPr id="370" name="CustomShape 31"/>
              <p:cNvSpPr/>
              <p:nvPr/>
            </p:nvSpPr>
            <p:spPr>
              <a:xfrm>
                <a:off x="957960" y="2779920"/>
                <a:ext cx="133560" cy="68040"/>
              </a:xfrm>
              <a:prstGeom prst="ellipse">
                <a:avLst/>
              </a:prstGeom>
              <a:solidFill>
                <a:srgbClr val="ffffcc"/>
              </a:solidFill>
              <a:ln>
                <a:solidFill>
                  <a:srgbClr val="990033"/>
                </a:solidFill>
              </a:ln>
            </p:spPr>
            <p:style>
              <a:lnRef idx="0"/>
              <a:fillRef idx="0"/>
              <a:effectRef idx="0"/>
              <a:fontRef idx="minor"/>
            </p:style>
          </p:sp>
          <p:sp>
            <p:nvSpPr>
              <p:cNvPr id="371" name="CustomShape 32"/>
              <p:cNvSpPr/>
              <p:nvPr/>
            </p:nvSpPr>
            <p:spPr>
              <a:xfrm>
                <a:off x="985320" y="2869560"/>
                <a:ext cx="79920" cy="180360"/>
              </a:xfrm>
              <a:prstGeom prst="rect">
                <a:avLst/>
              </a:prstGeom>
              <a:noFill/>
              <a:ln>
                <a:noFill/>
              </a:ln>
            </p:spPr>
            <p:style>
              <a:lnRef idx="0"/>
              <a:fillRef idx="0"/>
              <a:effectRef idx="0"/>
              <a:fontRef idx="minor"/>
            </p:style>
            <p:txBody>
              <a:bodyPr lIns="0" rIns="0" tIns="0" bIns="0"/>
              <a:p>
                <a:pPr>
                  <a:lnSpc>
                    <a:spcPct val="100000"/>
                  </a:lnSpc>
                </a:pPr>
                <a:r>
                  <a:rPr b="0" lang="fr-FR" sz="400" spc="-1" strike="noStrike">
                    <a:solidFill>
                      <a:srgbClr val="000000"/>
                    </a:solidFill>
                    <a:latin typeface="Helvetica Neue Light"/>
                    <a:ea typeface="ヒラギノ角ゴ ProN W3"/>
                  </a:rPr>
                  <a:t>reserve</a:t>
                </a:r>
                <a:endParaRPr b="0" lang="fr-FR" sz="400" spc="-1" strike="noStrike">
                  <a:latin typeface="Arial"/>
                </a:endParaRPr>
              </a:p>
            </p:txBody>
          </p:sp>
          <p:sp>
            <p:nvSpPr>
              <p:cNvPr id="372" name="Line 33"/>
              <p:cNvSpPr/>
              <p:nvPr/>
            </p:nvSpPr>
            <p:spPr>
              <a:xfrm flipV="1">
                <a:off x="885240" y="2389680"/>
                <a:ext cx="163080" cy="118800"/>
              </a:xfrm>
              <a:prstGeom prst="line">
                <a:avLst/>
              </a:prstGeom>
              <a:ln>
                <a:solidFill>
                  <a:srgbClr val="990033"/>
                </a:solidFill>
              </a:ln>
            </p:spPr>
            <p:style>
              <a:lnRef idx="0"/>
              <a:fillRef idx="0"/>
              <a:effectRef idx="0"/>
              <a:fontRef idx="minor"/>
            </p:style>
          </p:sp>
          <p:sp>
            <p:nvSpPr>
              <p:cNvPr id="373" name="Line 34"/>
              <p:cNvSpPr/>
              <p:nvPr/>
            </p:nvSpPr>
            <p:spPr>
              <a:xfrm flipH="1">
                <a:off x="1036440" y="2389680"/>
                <a:ext cx="12240" cy="19440"/>
              </a:xfrm>
              <a:prstGeom prst="line">
                <a:avLst/>
              </a:prstGeom>
              <a:ln>
                <a:solidFill>
                  <a:srgbClr val="000000"/>
                </a:solidFill>
              </a:ln>
            </p:spPr>
            <p:style>
              <a:lnRef idx="0"/>
              <a:fillRef idx="0"/>
              <a:effectRef idx="0"/>
              <a:fontRef idx="minor"/>
            </p:style>
          </p:sp>
          <p:sp>
            <p:nvSpPr>
              <p:cNvPr id="374" name="Line 35"/>
              <p:cNvSpPr/>
              <p:nvPr/>
            </p:nvSpPr>
            <p:spPr>
              <a:xfrm flipH="1">
                <a:off x="1024920" y="2389680"/>
                <a:ext cx="23760" cy="6480"/>
              </a:xfrm>
              <a:prstGeom prst="line">
                <a:avLst/>
              </a:prstGeom>
              <a:ln>
                <a:solidFill>
                  <a:srgbClr val="000000"/>
                </a:solidFill>
              </a:ln>
            </p:spPr>
            <p:style>
              <a:lnRef idx="0"/>
              <a:fillRef idx="0"/>
              <a:effectRef idx="0"/>
              <a:fontRef idx="minor"/>
            </p:style>
          </p:sp>
          <p:sp>
            <p:nvSpPr>
              <p:cNvPr id="375" name="Line 36"/>
              <p:cNvSpPr/>
              <p:nvPr/>
            </p:nvSpPr>
            <p:spPr>
              <a:xfrm flipV="1">
                <a:off x="922320" y="2508480"/>
                <a:ext cx="182520" cy="70560"/>
              </a:xfrm>
              <a:prstGeom prst="line">
                <a:avLst/>
              </a:prstGeom>
              <a:ln>
                <a:solidFill>
                  <a:srgbClr val="990033"/>
                </a:solidFill>
              </a:ln>
            </p:spPr>
            <p:style>
              <a:lnRef idx="0"/>
              <a:fillRef idx="0"/>
              <a:effectRef idx="0"/>
              <a:fontRef idx="minor"/>
            </p:style>
          </p:sp>
          <p:sp>
            <p:nvSpPr>
              <p:cNvPr id="376" name="Line 37"/>
              <p:cNvSpPr/>
              <p:nvPr/>
            </p:nvSpPr>
            <p:spPr>
              <a:xfrm flipH="1">
                <a:off x="1085760" y="2508480"/>
                <a:ext cx="19080" cy="15480"/>
              </a:xfrm>
              <a:prstGeom prst="line">
                <a:avLst/>
              </a:prstGeom>
              <a:ln>
                <a:solidFill>
                  <a:srgbClr val="000000"/>
                </a:solidFill>
              </a:ln>
            </p:spPr>
            <p:style>
              <a:lnRef idx="0"/>
              <a:fillRef idx="0"/>
              <a:effectRef idx="0"/>
              <a:fontRef idx="minor"/>
            </p:style>
          </p:sp>
          <p:sp>
            <p:nvSpPr>
              <p:cNvPr id="377" name="Line 38"/>
              <p:cNvSpPr/>
              <p:nvPr/>
            </p:nvSpPr>
            <p:spPr>
              <a:xfrm flipH="1" flipV="1">
                <a:off x="1079640" y="2507040"/>
                <a:ext cx="25200" cy="1440"/>
              </a:xfrm>
              <a:prstGeom prst="line">
                <a:avLst/>
              </a:prstGeom>
              <a:ln>
                <a:solidFill>
                  <a:srgbClr val="000000"/>
                </a:solidFill>
              </a:ln>
            </p:spPr>
            <p:style>
              <a:lnRef idx="0"/>
              <a:fillRef idx="0"/>
              <a:effectRef idx="0"/>
              <a:fontRef idx="minor"/>
            </p:style>
          </p:sp>
          <p:sp>
            <p:nvSpPr>
              <p:cNvPr id="378" name="Line 39"/>
              <p:cNvSpPr/>
              <p:nvPr/>
            </p:nvSpPr>
            <p:spPr>
              <a:xfrm flipV="1">
                <a:off x="858240" y="2623680"/>
                <a:ext cx="115920" cy="21600"/>
              </a:xfrm>
              <a:prstGeom prst="line">
                <a:avLst/>
              </a:prstGeom>
              <a:ln>
                <a:solidFill>
                  <a:srgbClr val="990033"/>
                </a:solidFill>
              </a:ln>
            </p:spPr>
            <p:style>
              <a:lnRef idx="0"/>
              <a:fillRef idx="0"/>
              <a:effectRef idx="0"/>
              <a:fontRef idx="minor"/>
            </p:style>
          </p:sp>
          <p:sp>
            <p:nvSpPr>
              <p:cNvPr id="379" name="Line 40"/>
              <p:cNvSpPr/>
              <p:nvPr/>
            </p:nvSpPr>
            <p:spPr>
              <a:xfrm flipH="1">
                <a:off x="955440" y="2623680"/>
                <a:ext cx="19080" cy="13680"/>
              </a:xfrm>
              <a:prstGeom prst="line">
                <a:avLst/>
              </a:prstGeom>
              <a:ln>
                <a:solidFill>
                  <a:srgbClr val="000000"/>
                </a:solidFill>
              </a:ln>
            </p:spPr>
            <p:style>
              <a:lnRef idx="0"/>
              <a:fillRef idx="0"/>
              <a:effectRef idx="0"/>
              <a:fontRef idx="minor"/>
            </p:style>
          </p:sp>
          <p:sp>
            <p:nvSpPr>
              <p:cNvPr id="380" name="Line 41"/>
              <p:cNvSpPr/>
              <p:nvPr/>
            </p:nvSpPr>
            <p:spPr>
              <a:xfrm flipH="1" flipV="1">
                <a:off x="951480" y="2618280"/>
                <a:ext cx="23040" cy="5400"/>
              </a:xfrm>
              <a:prstGeom prst="line">
                <a:avLst/>
              </a:prstGeom>
              <a:ln>
                <a:solidFill>
                  <a:srgbClr val="000000"/>
                </a:solidFill>
              </a:ln>
            </p:spPr>
            <p:style>
              <a:lnRef idx="0"/>
              <a:fillRef idx="0"/>
              <a:effectRef idx="0"/>
              <a:fontRef idx="minor"/>
            </p:style>
          </p:sp>
          <p:sp>
            <p:nvSpPr>
              <p:cNvPr id="381" name="Line 42"/>
              <p:cNvSpPr/>
              <p:nvPr/>
            </p:nvSpPr>
            <p:spPr>
              <a:xfrm>
                <a:off x="941400" y="2707560"/>
                <a:ext cx="200160" cy="17280"/>
              </a:xfrm>
              <a:prstGeom prst="line">
                <a:avLst/>
              </a:prstGeom>
              <a:ln>
                <a:solidFill>
                  <a:srgbClr val="990033"/>
                </a:solidFill>
              </a:ln>
            </p:spPr>
            <p:style>
              <a:lnRef idx="0"/>
              <a:fillRef idx="0"/>
              <a:effectRef idx="0"/>
              <a:fontRef idx="minor"/>
            </p:style>
          </p:sp>
          <p:sp>
            <p:nvSpPr>
              <p:cNvPr id="382" name="Line 43"/>
              <p:cNvSpPr/>
              <p:nvPr/>
            </p:nvSpPr>
            <p:spPr>
              <a:xfrm flipH="1" flipV="1">
                <a:off x="1119960" y="2715480"/>
                <a:ext cx="21600" cy="9360"/>
              </a:xfrm>
              <a:prstGeom prst="line">
                <a:avLst/>
              </a:prstGeom>
              <a:ln>
                <a:solidFill>
                  <a:srgbClr val="000000"/>
                </a:solidFill>
              </a:ln>
            </p:spPr>
            <p:style>
              <a:lnRef idx="0"/>
              <a:fillRef idx="0"/>
              <a:effectRef idx="0"/>
              <a:fontRef idx="minor"/>
            </p:style>
          </p:sp>
          <p:sp>
            <p:nvSpPr>
              <p:cNvPr id="383" name="Line 44"/>
              <p:cNvSpPr/>
              <p:nvPr/>
            </p:nvSpPr>
            <p:spPr>
              <a:xfrm flipH="1">
                <a:off x="1119960" y="2724840"/>
                <a:ext cx="21600" cy="8280"/>
              </a:xfrm>
              <a:prstGeom prst="line">
                <a:avLst/>
              </a:prstGeom>
              <a:ln>
                <a:solidFill>
                  <a:srgbClr val="000000"/>
                </a:solidFill>
              </a:ln>
            </p:spPr>
            <p:style>
              <a:lnRef idx="0"/>
              <a:fillRef idx="0"/>
              <a:effectRef idx="0"/>
              <a:fontRef idx="minor"/>
            </p:style>
          </p:sp>
          <p:sp>
            <p:nvSpPr>
              <p:cNvPr id="384" name="Line 45"/>
              <p:cNvSpPr/>
              <p:nvPr/>
            </p:nvSpPr>
            <p:spPr>
              <a:xfrm>
                <a:off x="846000" y="2752560"/>
                <a:ext cx="109080" cy="34560"/>
              </a:xfrm>
              <a:prstGeom prst="line">
                <a:avLst/>
              </a:prstGeom>
              <a:ln>
                <a:solidFill>
                  <a:srgbClr val="990033"/>
                </a:solidFill>
              </a:ln>
            </p:spPr>
            <p:style>
              <a:lnRef idx="0"/>
              <a:fillRef idx="0"/>
              <a:effectRef idx="0"/>
              <a:fontRef idx="minor"/>
            </p:style>
          </p:sp>
          <p:sp>
            <p:nvSpPr>
              <p:cNvPr id="385" name="Line 46"/>
              <p:cNvSpPr/>
              <p:nvPr/>
            </p:nvSpPr>
            <p:spPr>
              <a:xfrm flipH="1" flipV="1">
                <a:off x="936360" y="2771640"/>
                <a:ext cx="19080" cy="15480"/>
              </a:xfrm>
              <a:prstGeom prst="line">
                <a:avLst/>
              </a:prstGeom>
              <a:ln>
                <a:solidFill>
                  <a:srgbClr val="000000"/>
                </a:solidFill>
              </a:ln>
            </p:spPr>
            <p:style>
              <a:lnRef idx="0"/>
              <a:fillRef idx="0"/>
              <a:effectRef idx="0"/>
              <a:fontRef idx="minor"/>
            </p:style>
          </p:sp>
          <p:sp>
            <p:nvSpPr>
              <p:cNvPr id="386" name="Line 47"/>
              <p:cNvSpPr/>
              <p:nvPr/>
            </p:nvSpPr>
            <p:spPr>
              <a:xfrm flipH="1">
                <a:off x="929880" y="2787120"/>
                <a:ext cx="25560" cy="2520"/>
              </a:xfrm>
              <a:prstGeom prst="line">
                <a:avLst/>
              </a:prstGeom>
              <a:ln>
                <a:solidFill>
                  <a:srgbClr val="000000"/>
                </a:solidFill>
              </a:ln>
            </p:spPr>
            <p:style>
              <a:lnRef idx="0"/>
              <a:fillRef idx="0"/>
              <a:effectRef idx="0"/>
              <a:fontRef idx="minor"/>
            </p:style>
          </p:sp>
        </p:grpSp>
      </p:grpSp>
      <p:sp>
        <p:nvSpPr>
          <p:cNvPr id="387" name="CustomShape 48"/>
          <p:cNvSpPr/>
          <p:nvPr/>
        </p:nvSpPr>
        <p:spPr>
          <a:xfrm>
            <a:off x="746640" y="2104200"/>
            <a:ext cx="723240" cy="271080"/>
          </a:xfrm>
          <a:prstGeom prst="rect">
            <a:avLst/>
          </a:prstGeom>
          <a:noFill/>
          <a:ln>
            <a:noFill/>
          </a:ln>
        </p:spPr>
        <p:style>
          <a:lnRef idx="0"/>
          <a:fillRef idx="0"/>
          <a:effectRef idx="0"/>
          <a:fontRef idx="minor"/>
        </p:style>
        <p:txBody>
          <a:bodyPr wrap="none" lIns="90000" rIns="90000" tIns="45000" bIns="45000"/>
          <a:p>
            <a:pPr>
              <a:lnSpc>
                <a:spcPct val="100000"/>
              </a:lnSpc>
            </a:pPr>
            <a:r>
              <a:rPr b="1" lang="fr-FR" sz="1200" spc="-1" strike="noStrike">
                <a:solidFill>
                  <a:srgbClr val="000000"/>
                </a:solidFill>
                <a:latin typeface="Times New Roman"/>
                <a:ea typeface="ＭＳ Ｐゴシック"/>
              </a:rPr>
              <a:t>Use case</a:t>
            </a:r>
            <a:endParaRPr b="0" lang="fr-FR" sz="1200" spc="-1" strike="noStrike">
              <a:latin typeface="Arial"/>
            </a:endParaRPr>
          </a:p>
        </p:txBody>
      </p:sp>
      <p:grpSp>
        <p:nvGrpSpPr>
          <p:cNvPr id="388" name="Group 49"/>
          <p:cNvGrpSpPr/>
          <p:nvPr/>
        </p:nvGrpSpPr>
        <p:grpSpPr>
          <a:xfrm>
            <a:off x="4501440" y="2247480"/>
            <a:ext cx="790200" cy="647280"/>
            <a:chOff x="4501440" y="2247480"/>
            <a:chExt cx="790200" cy="647280"/>
          </a:xfrm>
        </p:grpSpPr>
        <p:sp>
          <p:nvSpPr>
            <p:cNvPr id="389" name="CustomShape 50"/>
            <p:cNvSpPr/>
            <p:nvPr/>
          </p:nvSpPr>
          <p:spPr>
            <a:xfrm>
              <a:off x="4652280" y="2247480"/>
              <a:ext cx="639360" cy="516600"/>
            </a:xfrm>
            <a:prstGeom prst="rect">
              <a:avLst/>
            </a:prstGeom>
            <a:solidFill>
              <a:schemeClr val="bg1"/>
            </a:solidFill>
            <a:ln w="12600">
              <a:solidFill>
                <a:schemeClr val="tx1"/>
              </a:solidFill>
              <a:miter/>
            </a:ln>
          </p:spPr>
          <p:style>
            <a:lnRef idx="0"/>
            <a:fillRef idx="0"/>
            <a:effectRef idx="0"/>
            <a:fontRef idx="minor"/>
          </p:style>
        </p:sp>
        <p:sp>
          <p:nvSpPr>
            <p:cNvPr id="390" name="CustomShape 51"/>
            <p:cNvSpPr/>
            <p:nvPr/>
          </p:nvSpPr>
          <p:spPr>
            <a:xfrm>
              <a:off x="4577400" y="2291400"/>
              <a:ext cx="639360" cy="516600"/>
            </a:xfrm>
            <a:prstGeom prst="rect">
              <a:avLst/>
            </a:prstGeom>
            <a:solidFill>
              <a:schemeClr val="bg1"/>
            </a:solidFill>
            <a:ln w="12600">
              <a:solidFill>
                <a:schemeClr val="tx1"/>
              </a:solidFill>
              <a:miter/>
            </a:ln>
          </p:spPr>
          <p:style>
            <a:lnRef idx="0"/>
            <a:fillRef idx="0"/>
            <a:effectRef idx="0"/>
            <a:fontRef idx="minor"/>
          </p:style>
        </p:sp>
        <p:sp>
          <p:nvSpPr>
            <p:cNvPr id="391" name="CustomShape 52"/>
            <p:cNvSpPr/>
            <p:nvPr/>
          </p:nvSpPr>
          <p:spPr>
            <a:xfrm>
              <a:off x="4501440" y="2378160"/>
              <a:ext cx="639360" cy="516600"/>
            </a:xfrm>
            <a:prstGeom prst="rect">
              <a:avLst/>
            </a:prstGeom>
            <a:solidFill>
              <a:schemeClr val="bg1"/>
            </a:solidFill>
            <a:ln w="12600">
              <a:solidFill>
                <a:schemeClr val="tx1"/>
              </a:solidFill>
              <a:miter/>
            </a:ln>
          </p:spPr>
          <p:style>
            <a:lnRef idx="0"/>
            <a:fillRef idx="0"/>
            <a:effectRef idx="0"/>
            <a:fontRef idx="minor"/>
          </p:style>
        </p:sp>
      </p:grpSp>
      <p:sp>
        <p:nvSpPr>
          <p:cNvPr id="392" name="CustomShape 53"/>
          <p:cNvSpPr/>
          <p:nvPr/>
        </p:nvSpPr>
        <p:spPr>
          <a:xfrm>
            <a:off x="4290840" y="2506680"/>
            <a:ext cx="761400" cy="453600"/>
          </a:xfrm>
          <a:prstGeom prst="rect">
            <a:avLst/>
          </a:prstGeom>
          <a:solidFill>
            <a:schemeClr val="bg1"/>
          </a:solidFill>
          <a:ln w="28440">
            <a:solidFill>
              <a:schemeClr val="tx1"/>
            </a:solidFill>
            <a:miter/>
          </a:ln>
        </p:spPr>
        <p:style>
          <a:lnRef idx="0"/>
          <a:fillRef idx="0"/>
          <a:effectRef idx="0"/>
          <a:fontRef idx="minor"/>
        </p:style>
        <p:txBody>
          <a:bodyPr wrap="none" lIns="90000" rIns="90000" tIns="45000" bIns="45000"/>
          <a:p>
            <a:pPr algn="ctr">
              <a:lnSpc>
                <a:spcPct val="100000"/>
              </a:lnSpc>
            </a:pPr>
            <a:r>
              <a:rPr b="1" lang="fr-FR" sz="1200" spc="-1" strike="noStrike">
                <a:solidFill>
                  <a:srgbClr val="000000"/>
                </a:solidFill>
                <a:latin typeface="Times New Roman"/>
                <a:ea typeface="ＭＳ Ｐゴシック"/>
              </a:rPr>
              <a:t>Platform</a:t>
            </a:r>
            <a:endParaRPr b="0" lang="fr-FR" sz="1200" spc="-1" strike="noStrike">
              <a:latin typeface="Arial"/>
            </a:endParaRPr>
          </a:p>
          <a:p>
            <a:pPr algn="ctr">
              <a:lnSpc>
                <a:spcPct val="100000"/>
              </a:lnSpc>
            </a:pPr>
            <a:r>
              <a:rPr b="1" lang="fr-FR" sz="1200" spc="-1" strike="noStrike">
                <a:solidFill>
                  <a:srgbClr val="000000"/>
                </a:solidFill>
                <a:latin typeface="Times New Roman"/>
                <a:ea typeface="ＭＳ Ｐゴシック"/>
              </a:rPr>
              <a:t>Model</a:t>
            </a:r>
            <a:endParaRPr b="0" lang="fr-FR" sz="1200" spc="-1" strike="noStrike">
              <a:latin typeface="Arial"/>
            </a:endParaRPr>
          </a:p>
        </p:txBody>
      </p:sp>
      <p:sp>
        <p:nvSpPr>
          <p:cNvPr id="393" name="Line 54"/>
          <p:cNvSpPr/>
          <p:nvPr/>
        </p:nvSpPr>
        <p:spPr>
          <a:xfrm flipH="1" flipV="1">
            <a:off x="1260360" y="2680920"/>
            <a:ext cx="1728720" cy="790560"/>
          </a:xfrm>
          <a:prstGeom prst="line">
            <a:avLst/>
          </a:prstGeom>
          <a:ln w="38160">
            <a:solidFill>
              <a:srgbClr val="ff9900"/>
            </a:solidFill>
            <a:round/>
            <a:tailEnd len="med" type="triangle" w="med"/>
          </a:ln>
        </p:spPr>
        <p:style>
          <a:lnRef idx="0"/>
          <a:fillRef idx="0"/>
          <a:effectRef idx="0"/>
          <a:fontRef idx="minor"/>
        </p:style>
      </p:sp>
      <p:sp>
        <p:nvSpPr>
          <p:cNvPr id="394" name="Line 55"/>
          <p:cNvSpPr/>
          <p:nvPr/>
        </p:nvSpPr>
        <p:spPr>
          <a:xfrm flipH="1" flipV="1">
            <a:off x="2628720" y="2651760"/>
            <a:ext cx="360360" cy="748080"/>
          </a:xfrm>
          <a:prstGeom prst="line">
            <a:avLst/>
          </a:prstGeom>
          <a:ln w="38160">
            <a:solidFill>
              <a:srgbClr val="ff9900"/>
            </a:solidFill>
            <a:round/>
            <a:tailEnd len="med" type="triangle" w="med"/>
          </a:ln>
        </p:spPr>
        <p:style>
          <a:lnRef idx="0"/>
          <a:fillRef idx="0"/>
          <a:effectRef idx="0"/>
          <a:fontRef idx="minor"/>
        </p:style>
      </p:sp>
      <p:sp>
        <p:nvSpPr>
          <p:cNvPr id="395" name="Line 56"/>
          <p:cNvSpPr/>
          <p:nvPr/>
        </p:nvSpPr>
        <p:spPr>
          <a:xfrm flipH="1" flipV="1">
            <a:off x="1476360" y="1994040"/>
            <a:ext cx="1512720" cy="1405800"/>
          </a:xfrm>
          <a:prstGeom prst="line">
            <a:avLst/>
          </a:prstGeom>
          <a:ln w="38160">
            <a:solidFill>
              <a:srgbClr val="ff9900"/>
            </a:solidFill>
            <a:round/>
            <a:tailEnd len="med" type="triangle" w="med"/>
          </a:ln>
        </p:spPr>
        <p:style>
          <a:lnRef idx="0"/>
          <a:fillRef idx="0"/>
          <a:effectRef idx="0"/>
          <a:fontRef idx="minor"/>
        </p:style>
      </p:sp>
      <p:sp>
        <p:nvSpPr>
          <p:cNvPr id="396" name="Line 57"/>
          <p:cNvSpPr/>
          <p:nvPr/>
        </p:nvSpPr>
        <p:spPr>
          <a:xfrm flipV="1">
            <a:off x="3061080" y="1841040"/>
            <a:ext cx="216000" cy="1558800"/>
          </a:xfrm>
          <a:prstGeom prst="line">
            <a:avLst/>
          </a:prstGeom>
          <a:ln w="38160">
            <a:solidFill>
              <a:srgbClr val="ff9900"/>
            </a:solidFill>
            <a:round/>
            <a:tailEnd len="med" type="triangle" w="med"/>
          </a:ln>
        </p:spPr>
        <p:style>
          <a:lnRef idx="0"/>
          <a:fillRef idx="0"/>
          <a:effectRef idx="0"/>
          <a:fontRef idx="minor"/>
        </p:style>
      </p:sp>
      <p:sp>
        <p:nvSpPr>
          <p:cNvPr id="397" name="Line 58"/>
          <p:cNvSpPr/>
          <p:nvPr/>
        </p:nvSpPr>
        <p:spPr>
          <a:xfrm flipV="1">
            <a:off x="3133440" y="2752200"/>
            <a:ext cx="503280" cy="576360"/>
          </a:xfrm>
          <a:prstGeom prst="line">
            <a:avLst/>
          </a:prstGeom>
          <a:ln w="38160">
            <a:solidFill>
              <a:srgbClr val="ff9900"/>
            </a:solidFill>
            <a:round/>
            <a:tailEnd len="med" type="triangle" w="med"/>
          </a:ln>
        </p:spPr>
        <p:style>
          <a:lnRef idx="0"/>
          <a:fillRef idx="0"/>
          <a:effectRef idx="0"/>
          <a:fontRef idx="minor"/>
        </p:style>
      </p:sp>
      <p:sp>
        <p:nvSpPr>
          <p:cNvPr id="398" name="Line 59"/>
          <p:cNvSpPr/>
          <p:nvPr/>
        </p:nvSpPr>
        <p:spPr>
          <a:xfrm flipV="1">
            <a:off x="3060720" y="2752200"/>
            <a:ext cx="1441440" cy="719280"/>
          </a:xfrm>
          <a:prstGeom prst="line">
            <a:avLst/>
          </a:prstGeom>
          <a:ln w="38160">
            <a:solidFill>
              <a:srgbClr val="ff9900"/>
            </a:solidFill>
            <a:round/>
            <a:tailEnd len="med" type="triangle" w="med"/>
          </a:ln>
        </p:spPr>
        <p:style>
          <a:lnRef idx="0"/>
          <a:fillRef idx="0"/>
          <a:effectRef idx="0"/>
          <a:fontRef idx="minor"/>
        </p:style>
      </p:sp>
      <p:grpSp>
        <p:nvGrpSpPr>
          <p:cNvPr id="399" name="Group 60"/>
          <p:cNvGrpSpPr/>
          <p:nvPr/>
        </p:nvGrpSpPr>
        <p:grpSpPr>
          <a:xfrm>
            <a:off x="1474560" y="1599480"/>
            <a:ext cx="6767280" cy="1827000"/>
            <a:chOff x="1474560" y="1599480"/>
            <a:chExt cx="6767280" cy="1827000"/>
          </a:xfrm>
        </p:grpSpPr>
        <p:sp>
          <p:nvSpPr>
            <p:cNvPr id="400" name="CustomShape 61"/>
            <p:cNvSpPr/>
            <p:nvPr/>
          </p:nvSpPr>
          <p:spPr>
            <a:xfrm>
              <a:off x="7020000" y="2609640"/>
              <a:ext cx="1221840" cy="816840"/>
            </a:xfrm>
            <a:prstGeom prst="rect">
              <a:avLst/>
            </a:prstGeom>
            <a:solidFill>
              <a:srgbClr val="00cc00"/>
            </a:solidFill>
            <a:ln>
              <a:noFill/>
            </a:ln>
          </p:spPr>
          <p:style>
            <a:lnRef idx="0"/>
            <a:fillRef idx="0"/>
            <a:effectRef idx="0"/>
            <a:fontRef idx="minor"/>
          </p:style>
          <p:txBody>
            <a:bodyPr lIns="90000" rIns="90000" tIns="45000" bIns="45000" anchor="ctr"/>
            <a:p>
              <a:pPr algn="ctr">
                <a:lnSpc>
                  <a:spcPct val="100000"/>
                </a:lnSpc>
              </a:pPr>
              <a:r>
                <a:rPr b="1" lang="fr-FR" sz="2400" spc="-1" strike="noStrike">
                  <a:solidFill>
                    <a:srgbClr val="ffffff"/>
                  </a:solidFill>
                  <a:latin typeface="Times New Roman"/>
                  <a:ea typeface="ヒラギノ角ゴ ProN W3"/>
                </a:rPr>
                <a:t>Design Model</a:t>
              </a:r>
              <a:endParaRPr b="0" lang="fr-FR" sz="2400" spc="-1" strike="noStrike">
                <a:latin typeface="Arial"/>
              </a:endParaRPr>
            </a:p>
          </p:txBody>
        </p:sp>
        <p:sp>
          <p:nvSpPr>
            <p:cNvPr id="401" name="Line 62"/>
            <p:cNvSpPr/>
            <p:nvPr/>
          </p:nvSpPr>
          <p:spPr>
            <a:xfrm>
              <a:off x="1474560" y="2995200"/>
              <a:ext cx="5619960" cy="260280"/>
            </a:xfrm>
            <a:prstGeom prst="line">
              <a:avLst/>
            </a:prstGeom>
            <a:ln w="38160">
              <a:solidFill>
                <a:srgbClr val="0099ff"/>
              </a:solidFill>
              <a:round/>
              <a:tailEnd len="med" type="triangle" w="med"/>
            </a:ln>
          </p:spPr>
          <p:style>
            <a:lnRef idx="0"/>
            <a:fillRef idx="0"/>
            <a:effectRef idx="0"/>
            <a:fontRef idx="minor"/>
          </p:style>
        </p:sp>
        <p:sp>
          <p:nvSpPr>
            <p:cNvPr id="402" name="Line 63"/>
            <p:cNvSpPr/>
            <p:nvPr/>
          </p:nvSpPr>
          <p:spPr>
            <a:xfrm>
              <a:off x="1474560" y="1855440"/>
              <a:ext cx="5619960" cy="1257120"/>
            </a:xfrm>
            <a:prstGeom prst="line">
              <a:avLst/>
            </a:prstGeom>
            <a:ln w="38160">
              <a:solidFill>
                <a:srgbClr val="0099ff"/>
              </a:solidFill>
              <a:round/>
              <a:tailEnd len="med" type="triangle" w="med"/>
            </a:ln>
          </p:spPr>
          <p:style>
            <a:lnRef idx="0"/>
            <a:fillRef idx="0"/>
            <a:effectRef idx="0"/>
            <a:fontRef idx="minor"/>
          </p:style>
        </p:sp>
        <p:sp>
          <p:nvSpPr>
            <p:cNvPr id="403" name="Line 64"/>
            <p:cNvSpPr/>
            <p:nvPr/>
          </p:nvSpPr>
          <p:spPr>
            <a:xfrm>
              <a:off x="2946240" y="2455200"/>
              <a:ext cx="4148280" cy="729000"/>
            </a:xfrm>
            <a:prstGeom prst="line">
              <a:avLst/>
            </a:prstGeom>
            <a:ln w="38160">
              <a:solidFill>
                <a:srgbClr val="0099ff"/>
              </a:solidFill>
              <a:round/>
              <a:tailEnd len="med" type="triangle" w="med"/>
            </a:ln>
          </p:spPr>
          <p:style>
            <a:lnRef idx="0"/>
            <a:fillRef idx="0"/>
            <a:effectRef idx="0"/>
            <a:fontRef idx="minor"/>
          </p:style>
        </p:sp>
        <p:sp>
          <p:nvSpPr>
            <p:cNvPr id="404" name="Line 65"/>
            <p:cNvSpPr/>
            <p:nvPr/>
          </p:nvSpPr>
          <p:spPr>
            <a:xfrm>
              <a:off x="3781440" y="1599480"/>
              <a:ext cx="3313080" cy="1296720"/>
            </a:xfrm>
            <a:prstGeom prst="line">
              <a:avLst/>
            </a:prstGeom>
            <a:ln w="38160">
              <a:solidFill>
                <a:srgbClr val="0099ff"/>
              </a:solidFill>
              <a:round/>
              <a:tailEnd len="med" type="triangle" w="med"/>
            </a:ln>
          </p:spPr>
          <p:style>
            <a:lnRef idx="0"/>
            <a:fillRef idx="0"/>
            <a:effectRef idx="0"/>
            <a:fontRef idx="minor"/>
          </p:style>
        </p:sp>
        <p:sp>
          <p:nvSpPr>
            <p:cNvPr id="405" name="Line 66"/>
            <p:cNvSpPr/>
            <p:nvPr/>
          </p:nvSpPr>
          <p:spPr>
            <a:xfrm>
              <a:off x="4141800" y="2390400"/>
              <a:ext cx="2952720" cy="649080"/>
            </a:xfrm>
            <a:prstGeom prst="line">
              <a:avLst/>
            </a:prstGeom>
            <a:ln w="38160">
              <a:solidFill>
                <a:srgbClr val="0099ff"/>
              </a:solidFill>
              <a:round/>
              <a:tailEnd len="med" type="triangle" w="med"/>
            </a:ln>
          </p:spPr>
          <p:style>
            <a:lnRef idx="0"/>
            <a:fillRef idx="0"/>
            <a:effectRef idx="0"/>
            <a:fontRef idx="minor"/>
          </p:style>
        </p:sp>
        <p:sp>
          <p:nvSpPr>
            <p:cNvPr id="406" name="Line 67"/>
            <p:cNvSpPr/>
            <p:nvPr/>
          </p:nvSpPr>
          <p:spPr>
            <a:xfrm>
              <a:off x="5797440" y="2391840"/>
              <a:ext cx="1297080" cy="576360"/>
            </a:xfrm>
            <a:prstGeom prst="line">
              <a:avLst/>
            </a:prstGeom>
            <a:ln w="38160">
              <a:solidFill>
                <a:srgbClr val="0099ff"/>
              </a:solidFill>
              <a:round/>
              <a:tailEnd len="med" type="triangle" w="med"/>
            </a:ln>
          </p:spPr>
          <p:style>
            <a:lnRef idx="0"/>
            <a:fillRef idx="0"/>
            <a:effectRef idx="0"/>
            <a:fontRef idx="minor"/>
          </p:style>
        </p:sp>
        <p:sp>
          <p:nvSpPr>
            <p:cNvPr id="407" name="Line 68"/>
            <p:cNvSpPr/>
            <p:nvPr/>
          </p:nvSpPr>
          <p:spPr>
            <a:xfrm>
              <a:off x="5059080" y="2725200"/>
              <a:ext cx="1962360" cy="459000"/>
            </a:xfrm>
            <a:prstGeom prst="line">
              <a:avLst/>
            </a:prstGeom>
            <a:ln w="38160">
              <a:solidFill>
                <a:srgbClr val="0099ff"/>
              </a:solidFill>
              <a:round/>
              <a:tailEnd len="med" type="triangle" w="med"/>
            </a:ln>
          </p:spPr>
          <p:style>
            <a:lnRef idx="0"/>
            <a:fillRef idx="0"/>
            <a:effectRef idx="0"/>
            <a:fontRef idx="minor"/>
          </p:style>
        </p:sp>
      </p:grpSp>
      <p:sp>
        <p:nvSpPr>
          <p:cNvPr id="408" name="CustomShape 69"/>
          <p:cNvSpPr/>
          <p:nvPr/>
        </p:nvSpPr>
        <p:spPr>
          <a:xfrm>
            <a:off x="5653800" y="3383640"/>
            <a:ext cx="1221840" cy="762120"/>
          </a:xfrm>
          <a:prstGeom prst="rect">
            <a:avLst/>
          </a:prstGeom>
          <a:solidFill>
            <a:srgbClr val="00cc00"/>
          </a:solidFill>
          <a:ln>
            <a:noFill/>
          </a:ln>
        </p:spPr>
        <p:style>
          <a:lnRef idx="0"/>
          <a:fillRef idx="0"/>
          <a:effectRef idx="0"/>
          <a:fontRef idx="minor"/>
        </p:style>
        <p:txBody>
          <a:bodyPr lIns="91080" rIns="91080" tIns="45360" bIns="45360" anchor="ctr"/>
          <a:p>
            <a:pPr algn="ctr">
              <a:lnSpc>
                <a:spcPct val="100000"/>
              </a:lnSpc>
            </a:pPr>
            <a:r>
              <a:rPr b="1" lang="fr-FR" sz="2000" spc="-1" strike="noStrike">
                <a:solidFill>
                  <a:srgbClr val="ffffff"/>
                </a:solidFill>
                <a:latin typeface="Times New Roman"/>
                <a:ea typeface="ヒラギノ角ゴ ProN W3"/>
              </a:rPr>
              <a:t>Code Model</a:t>
            </a:r>
            <a:endParaRPr b="0" lang="fr-FR" sz="2000" spc="-1" strike="noStrike">
              <a:latin typeface="Arial"/>
            </a:endParaRPr>
          </a:p>
        </p:txBody>
      </p:sp>
      <p:sp>
        <p:nvSpPr>
          <p:cNvPr id="409" name="CustomShape 70"/>
          <p:cNvSpPr/>
          <p:nvPr/>
        </p:nvSpPr>
        <p:spPr>
          <a:xfrm flipH="1">
            <a:off x="3779280" y="3643560"/>
            <a:ext cx="1797840" cy="358200"/>
          </a:xfrm>
          <a:custGeom>
            <a:avLst/>
            <a:gdLst/>
            <a:ahLst/>
            <a:rect l="l" t="t" r="r" b="b"/>
            <a:pathLst>
              <a:path w="21600" h="21600">
                <a:moveTo>
                  <a:pt x="17248" y="0"/>
                </a:moveTo>
                <a:lnTo>
                  <a:pt x="17248" y="5328"/>
                </a:lnTo>
                <a:lnTo>
                  <a:pt x="3375" y="5328"/>
                </a:lnTo>
                <a:lnTo>
                  <a:pt x="3375" y="16272"/>
                </a:lnTo>
                <a:lnTo>
                  <a:pt x="17248" y="16272"/>
                </a:lnTo>
                <a:lnTo>
                  <a:pt x="17248" y="21600"/>
                </a:lnTo>
                <a:lnTo>
                  <a:pt x="21600" y="10800"/>
                </a:lnTo>
                <a:close/>
                <a:moveTo>
                  <a:pt x="1350" y="5328"/>
                </a:moveTo>
                <a:lnTo>
                  <a:pt x="1350" y="16272"/>
                </a:lnTo>
                <a:lnTo>
                  <a:pt x="2700" y="16272"/>
                </a:lnTo>
                <a:lnTo>
                  <a:pt x="2700" y="5328"/>
                </a:lnTo>
                <a:close/>
                <a:moveTo>
                  <a:pt x="0" y="5328"/>
                </a:moveTo>
                <a:lnTo>
                  <a:pt x="0" y="16272"/>
                </a:lnTo>
                <a:lnTo>
                  <a:pt x="675" y="16272"/>
                </a:lnTo>
                <a:lnTo>
                  <a:pt x="675" y="5328"/>
                </a:lnTo>
                <a:close/>
              </a:path>
            </a:pathLst>
          </a:custGeom>
          <a:solidFill>
            <a:srgbClr val="ffff00"/>
          </a:solidFill>
          <a:ln w="9360">
            <a:solidFill>
              <a:schemeClr val="tx1"/>
            </a:solidFill>
            <a:miter/>
          </a:ln>
        </p:spPr>
        <p:style>
          <a:lnRef idx="0"/>
          <a:fillRef idx="0"/>
          <a:effectRef idx="0"/>
          <a:fontRef idx="minor"/>
        </p:style>
      </p:sp>
      <p:pic>
        <p:nvPicPr>
          <p:cNvPr id="410" name="Picture 7" descr=""/>
          <p:cNvPicPr/>
          <p:nvPr/>
        </p:nvPicPr>
        <p:blipFill>
          <a:blip r:embed="rId7"/>
          <a:stretch/>
        </p:blipFill>
        <p:spPr>
          <a:xfrm>
            <a:off x="2411640" y="3283920"/>
            <a:ext cx="1295640" cy="862920"/>
          </a:xfrm>
          <a:prstGeom prst="rect">
            <a:avLst/>
          </a:prstGeom>
          <a:ln>
            <a:noFill/>
          </a:ln>
        </p:spPr>
      </p:pic>
      <p:sp>
        <p:nvSpPr>
          <p:cNvPr id="411" name="CustomShape 71"/>
          <p:cNvSpPr/>
          <p:nvPr/>
        </p:nvSpPr>
        <p:spPr>
          <a:xfrm>
            <a:off x="1475640" y="6488280"/>
            <a:ext cx="705456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GEMOC Studio Tutorial @ MODELS 2017 – Benoit Combemale and Julien Deantoni – Sep., 2017</a:t>
            </a:r>
            <a:endParaRPr b="0" lang="fr-FR" sz="1100" spc="-1" strike="noStrike">
              <a:latin typeface="Arial"/>
            </a:endParaRPr>
          </a:p>
        </p:txBody>
      </p:sp>
      <p:sp>
        <p:nvSpPr>
          <p:cNvPr id="412" name="CustomShape 72"/>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13" name="Image 82" descr=""/>
          <p:cNvPicPr/>
          <p:nvPr/>
        </p:nvPicPr>
        <p:blipFill>
          <a:blip r:embed="rId8"/>
          <a:stretch/>
        </p:blipFill>
        <p:spPr>
          <a:xfrm>
            <a:off x="251640" y="6360840"/>
            <a:ext cx="1095840" cy="450360"/>
          </a:xfrm>
          <a:prstGeom prst="rect">
            <a:avLst/>
          </a:prstGeom>
          <a:ln>
            <a:noFill/>
          </a:ln>
        </p:spPr>
      </p:pic>
      <p:pic>
        <p:nvPicPr>
          <p:cNvPr id="414" name="" descr=""/>
          <p:cNvPicPr/>
          <p:nvPr/>
        </p:nvPicPr>
        <p:blipFill>
          <a:blip r:embed="rId9"/>
          <a:stretch/>
        </p:blipFill>
        <p:spPr>
          <a:xfrm>
            <a:off x="1930320" y="1828800"/>
            <a:ext cx="823680" cy="836280"/>
          </a:xfrm>
          <a:prstGeom prst="rect">
            <a:avLst/>
          </a:prstGeom>
          <a:ln>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337"/>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000" spc="-1" strike="noStrike">
                <a:solidFill>
                  <a:srgbClr val="e1001a"/>
                </a:solidFill>
                <a:latin typeface="Arial"/>
                <a:ea typeface="ＭＳ Ｐゴシック"/>
              </a:rPr>
              <a:t>2.3. Complementing the execution semantics</a:t>
            </a:r>
            <a:endParaRPr b="0" lang="fr-FR" sz="2000" spc="-1" strike="noStrike">
              <a:latin typeface="Arial"/>
            </a:endParaRPr>
          </a:p>
        </p:txBody>
      </p:sp>
      <p:sp>
        <p:nvSpPr>
          <p:cNvPr id="680"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BAF511A2-B3C2-4536-BA3C-5462E4416460}"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681" name="CustomShape 3"/>
          <p:cNvSpPr/>
          <p:nvPr/>
        </p:nvSpPr>
        <p:spPr>
          <a:xfrm>
            <a:off x="467640" y="1196640"/>
            <a:ext cx="8674200" cy="1726200"/>
          </a:xfrm>
          <a:prstGeom prst="rect">
            <a:avLst/>
          </a:prstGeom>
          <a:noFill/>
          <a:ln>
            <a:noFill/>
          </a:ln>
        </p:spPr>
        <p:style>
          <a:lnRef idx="0"/>
          <a:fillRef idx="0"/>
          <a:effectRef idx="0"/>
          <a:fontRef idx="minor"/>
        </p:style>
        <p:txBody>
          <a:bodyPr lIns="90000" rIns="90000" tIns="45000" bIns="45000">
            <a:normAutofit fontScale="64000"/>
          </a:bodyPr>
          <a:p>
            <a:pPr>
              <a:lnSpc>
                <a:spcPct val="170000"/>
              </a:lnSpc>
            </a:pPr>
            <a:r>
              <a:rPr b="1" lang="fr-FR" sz="1800" spc="-1" strike="noStrike">
                <a:solidFill>
                  <a:srgbClr val="808080"/>
                </a:solidFill>
                <a:latin typeface="Arial"/>
                <a:ea typeface="ＭＳ Ｐゴシック"/>
              </a:rPr>
              <a:t>Implement the methods:</a:t>
            </a:r>
            <a:endParaRPr b="0" lang="fr-FR" sz="1800" spc="-1" strike="noStrike">
              <a:latin typeface="Arial"/>
            </a:endParaRPr>
          </a:p>
          <a:p>
            <a:pPr marL="285840" indent="-283680">
              <a:lnSpc>
                <a:spcPct val="170000"/>
              </a:lnSpc>
              <a:buClr>
                <a:srgbClr val="ff0000"/>
              </a:buClr>
              <a:buFont typeface="Arial"/>
              <a:buChar char="•"/>
            </a:pPr>
            <a:r>
              <a:rPr b="1" lang="fr-FR" sz="1800" spc="-1" strike="noStrike">
                <a:solidFill>
                  <a:srgbClr val="808080"/>
                </a:solidFill>
                <a:latin typeface="Arial"/>
                <a:ea typeface="ＭＳ Ｐゴシック"/>
              </a:rPr>
              <a:t>“</a:t>
            </a:r>
            <a:r>
              <a:rPr b="1" lang="fr-FR" sz="1800" spc="-1" strike="noStrike">
                <a:solidFill>
                  <a:srgbClr val="808080"/>
                </a:solidFill>
                <a:latin typeface="Arial"/>
                <a:ea typeface="ＭＳ Ｐゴシック"/>
              </a:rPr>
              <a:t>step” on </a:t>
            </a:r>
            <a:r>
              <a:rPr b="1" i="1" lang="fr-FR" sz="1800" spc="-1" strike="noStrike">
                <a:solidFill>
                  <a:srgbClr val="808080"/>
                </a:solidFill>
                <a:latin typeface="Arial"/>
                <a:ea typeface="ＭＳ Ｐゴシック"/>
              </a:rPr>
              <a:t>State</a:t>
            </a:r>
            <a:r>
              <a:rPr b="1" lang="fr-FR" sz="1800" spc="-1" strike="noStrike">
                <a:solidFill>
                  <a:srgbClr val="808080"/>
                </a:solidFill>
                <a:latin typeface="Arial"/>
                <a:ea typeface="ＭＳ Ｐゴシック"/>
              </a:rPr>
              <a:t> which select a fireable transition according to the current state</a:t>
            </a:r>
            <a:endParaRPr b="0" lang="fr-FR" sz="1800" spc="-1" strike="noStrike">
              <a:latin typeface="Arial"/>
            </a:endParaRPr>
          </a:p>
          <a:p>
            <a:pPr marL="285840" indent="-283680">
              <a:lnSpc>
                <a:spcPct val="170000"/>
              </a:lnSpc>
              <a:buClr>
                <a:srgbClr val="ff0000"/>
              </a:buClr>
              <a:buFont typeface="Arial"/>
              <a:buChar char="•"/>
            </a:pPr>
            <a:r>
              <a:rPr b="1" lang="fr-FR" sz="1800" spc="-1" strike="noStrike">
                <a:solidFill>
                  <a:srgbClr val="808080"/>
                </a:solidFill>
                <a:latin typeface="Arial"/>
                <a:ea typeface="ＭＳ Ｐゴシック"/>
              </a:rPr>
              <a:t>“</a:t>
            </a:r>
            <a:r>
              <a:rPr b="1" lang="fr-FR" sz="1800" spc="-1" strike="noStrike">
                <a:solidFill>
                  <a:srgbClr val="808080"/>
                </a:solidFill>
                <a:latin typeface="Arial"/>
                <a:ea typeface="ＭＳ Ｐゴシック"/>
              </a:rPr>
              <a:t>fire” on </a:t>
            </a:r>
            <a:r>
              <a:rPr b="1" i="1" lang="fr-FR" sz="1800" spc="-1" strike="noStrike">
                <a:solidFill>
                  <a:srgbClr val="808080"/>
                </a:solidFill>
                <a:latin typeface="Arial"/>
                <a:ea typeface="ＭＳ Ｐゴシック"/>
              </a:rPr>
              <a:t>Transition</a:t>
            </a:r>
            <a:r>
              <a:rPr b="1" lang="fr-FR" sz="1800" spc="-1" strike="noStrike">
                <a:solidFill>
                  <a:srgbClr val="808080"/>
                </a:solidFill>
                <a:latin typeface="Arial"/>
                <a:ea typeface="ＭＳ Ｐゴシック"/>
              </a:rPr>
              <a:t> which makes the action to evolve the dynamic information related to the firing of the transition</a:t>
            </a:r>
            <a:endParaRPr b="0" lang="fr-FR" sz="1800" spc="-1" strike="noStrike">
              <a:latin typeface="Arial"/>
            </a:endParaRPr>
          </a:p>
        </p:txBody>
      </p:sp>
      <p:pic>
        <p:nvPicPr>
          <p:cNvPr id="682" name="Image 5" descr=""/>
          <p:cNvPicPr/>
          <p:nvPr/>
        </p:nvPicPr>
        <p:blipFill>
          <a:blip r:embed="rId1"/>
          <a:stretch/>
        </p:blipFill>
        <p:spPr>
          <a:xfrm>
            <a:off x="1462320" y="6525000"/>
            <a:ext cx="7147800" cy="302760"/>
          </a:xfrm>
          <a:prstGeom prst="rect">
            <a:avLst/>
          </a:prstGeom>
          <a:ln>
            <a:noFill/>
          </a:ln>
        </p:spPr>
      </p:pic>
      <p:sp>
        <p:nvSpPr>
          <p:cNvPr id="683"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84" name="Image 7"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104" dur="indefinite" restart="never" nodeType="tmRoot">
          <p:childTnLst>
            <p:seq>
              <p:cTn id="105"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000" spc="-1" strike="noStrike">
                <a:solidFill>
                  <a:srgbClr val="e1001a"/>
                </a:solidFill>
                <a:latin typeface="Arial"/>
                <a:ea typeface="ＭＳ Ｐゴシック"/>
              </a:rPr>
              <a:t>2.3. Complementing the execution semantics</a:t>
            </a:r>
            <a:endParaRPr b="0" lang="fr-FR" sz="2000" spc="-1" strike="noStrike">
              <a:latin typeface="Arial"/>
            </a:endParaRPr>
          </a:p>
        </p:txBody>
      </p:sp>
      <p:sp>
        <p:nvSpPr>
          <p:cNvPr id="686"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73992F4F-CB04-47DC-98D5-7191CFF1BC65}"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687" name="Image 5" descr=""/>
          <p:cNvPicPr/>
          <p:nvPr/>
        </p:nvPicPr>
        <p:blipFill>
          <a:blip r:embed="rId1"/>
          <a:stretch/>
        </p:blipFill>
        <p:spPr>
          <a:xfrm>
            <a:off x="1462320" y="6525000"/>
            <a:ext cx="7147800" cy="302760"/>
          </a:xfrm>
          <a:prstGeom prst="rect">
            <a:avLst/>
          </a:prstGeom>
          <a:ln>
            <a:noFill/>
          </a:ln>
        </p:spPr>
      </p:pic>
      <p:sp>
        <p:nvSpPr>
          <p:cNvPr id="688" name="CustomShape 3"/>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89" name="Image 7" descr=""/>
          <p:cNvPicPr/>
          <p:nvPr/>
        </p:nvPicPr>
        <p:blipFill>
          <a:blip r:embed="rId2"/>
          <a:stretch/>
        </p:blipFill>
        <p:spPr>
          <a:xfrm>
            <a:off x="251640" y="6360840"/>
            <a:ext cx="1095840" cy="450360"/>
          </a:xfrm>
          <a:prstGeom prst="rect">
            <a:avLst/>
          </a:prstGeom>
          <a:ln>
            <a:noFill/>
          </a:ln>
        </p:spPr>
      </p:pic>
      <p:pic>
        <p:nvPicPr>
          <p:cNvPr id="690" name="Image 8" descr=""/>
          <p:cNvPicPr/>
          <p:nvPr/>
        </p:nvPicPr>
        <p:blipFill>
          <a:blip r:embed="rId3"/>
          <a:stretch/>
        </p:blipFill>
        <p:spPr>
          <a:xfrm>
            <a:off x="1429200" y="668880"/>
            <a:ext cx="6629760" cy="5715000"/>
          </a:xfrm>
          <a:prstGeom prst="rect">
            <a:avLst/>
          </a:prstGeom>
          <a:ln>
            <a:noFill/>
          </a:ln>
        </p:spPr>
      </p:pic>
    </p:spTree>
  </p:cSld>
  <mc:AlternateContent>
    <mc:Choice Requires="p14">
      <p:transition spd="slow" p14:dur="2000"/>
    </mc:Choice>
    <mc:Fallback>
      <p:transition spd="slow"/>
    </mc:Fallback>
  </mc:AlternateContent>
  <p:timing>
    <p:tnLst>
      <p:par>
        <p:cTn id="106" dur="indefinite" restart="never" nodeType="tmRoot">
          <p:childTnLst>
            <p:seq>
              <p:cTn id="107"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000" spc="-1" strike="noStrike">
                <a:solidFill>
                  <a:srgbClr val="e1001a"/>
                </a:solidFill>
                <a:latin typeface="Arial"/>
                <a:ea typeface="ＭＳ Ｐゴシック"/>
              </a:rPr>
              <a:t>2.4. </a:t>
            </a:r>
            <a:r>
              <a:rPr b="1" lang="fr-FR" sz="1800" spc="-1" strike="noStrike">
                <a:solidFill>
                  <a:srgbClr val="e1001a"/>
                </a:solidFill>
                <a:latin typeface="Arial"/>
                <a:ea typeface="ＭＳ Ｐゴシック"/>
              </a:rPr>
              <a:t>Deploying the modeling workbench and playing with the example model</a:t>
            </a:r>
            <a:endParaRPr b="0" lang="fr-FR" sz="1800" spc="-1" strike="noStrike">
              <a:latin typeface="Arial"/>
            </a:endParaRPr>
          </a:p>
        </p:txBody>
      </p:sp>
      <p:sp>
        <p:nvSpPr>
          <p:cNvPr id="692"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CC22AE8C-B1E4-4FD8-927F-23CC29783056}"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693" name="CustomShape 3"/>
          <p:cNvSpPr/>
          <p:nvPr/>
        </p:nvSpPr>
        <p:spPr>
          <a:xfrm>
            <a:off x="467640" y="1196640"/>
            <a:ext cx="8674200" cy="5038560"/>
          </a:xfrm>
          <a:prstGeom prst="rect">
            <a:avLst/>
          </a:prstGeom>
          <a:noFill/>
          <a:ln>
            <a:noFill/>
          </a:ln>
        </p:spPr>
        <p:style>
          <a:lnRef idx="0"/>
          <a:fillRef idx="0"/>
          <a:effectRef idx="0"/>
          <a:fontRef idx="minor"/>
        </p:style>
        <p:txBody>
          <a:bodyPr lIns="90000" rIns="90000" tIns="45000" bIns="45000">
            <a:normAutofit/>
          </a:bodyPr>
          <a:p>
            <a:pPr marL="285840" indent="-283680">
              <a:lnSpc>
                <a:spcPct val="170000"/>
              </a:lnSpc>
              <a:buClr>
                <a:srgbClr val="ff0000"/>
              </a:buClr>
              <a:buFont typeface="Arial"/>
              <a:buChar char="•"/>
            </a:pPr>
            <a:r>
              <a:rPr b="1" lang="fr-FR" sz="1800" spc="-1" strike="noStrike">
                <a:solidFill>
                  <a:srgbClr val="808080"/>
                </a:solidFill>
                <a:latin typeface="Arial"/>
                <a:ea typeface="ＭＳ Ｐゴシック"/>
              </a:rPr>
              <a:t>Do 2.1 &gt; step 4 (each time you modify the semantics)</a:t>
            </a:r>
            <a:endParaRPr b="0" lang="fr-FR" sz="1800" spc="-1" strike="noStrike">
              <a:latin typeface="Arial"/>
            </a:endParaRPr>
          </a:p>
          <a:p>
            <a:pPr marL="285840" indent="-283680">
              <a:lnSpc>
                <a:spcPct val="170000"/>
              </a:lnSpc>
              <a:buClr>
                <a:srgbClr val="ff0000"/>
              </a:buClr>
              <a:buFont typeface="Arial"/>
              <a:buChar char="•"/>
            </a:pPr>
            <a:r>
              <a:rPr b="1" lang="fr-FR" sz="1800" spc="-1" strike="noStrike">
                <a:solidFill>
                  <a:srgbClr val="808080"/>
                </a:solidFill>
                <a:latin typeface="Arial"/>
                <a:ea typeface="ＭＳ Ｐゴシック"/>
              </a:rPr>
              <a:t>Do 2.2</a:t>
            </a:r>
            <a:endParaRPr b="0" lang="fr-FR" sz="1800" spc="-1" strike="noStrike">
              <a:latin typeface="Arial"/>
            </a:endParaRPr>
          </a:p>
          <a:p>
            <a:pPr>
              <a:lnSpc>
                <a:spcPct val="170000"/>
              </a:lnSpc>
            </a:pPr>
            <a:r>
              <a:rPr b="1" lang="fr-FR" sz="1800" spc="-1" strike="noStrike">
                <a:solidFill>
                  <a:srgbClr val="808080"/>
                </a:solidFill>
                <a:latin typeface="Arial"/>
                <a:ea typeface="ＭＳ Ｐゴシック"/>
              </a:rPr>
              <a:t>See the diff </a:t>
            </a:r>
            <a:r>
              <a:rPr b="0" lang="fr-FR" sz="2000" spc="-1" strike="noStrike">
                <a:solidFill>
                  <a:srgbClr val="808080"/>
                </a:solidFill>
                <a:latin typeface="Arial"/>
                <a:ea typeface="ＭＳ Ｐゴシック"/>
              </a:rPr>
              <a:t>☺</a:t>
            </a:r>
            <a:endParaRPr b="0" lang="fr-FR" sz="2000" spc="-1" strike="noStrike">
              <a:latin typeface="Arial"/>
            </a:endParaRPr>
          </a:p>
        </p:txBody>
      </p:sp>
      <p:pic>
        <p:nvPicPr>
          <p:cNvPr id="694" name="Image 5" descr=""/>
          <p:cNvPicPr/>
          <p:nvPr/>
        </p:nvPicPr>
        <p:blipFill>
          <a:blip r:embed="rId1"/>
          <a:stretch/>
        </p:blipFill>
        <p:spPr>
          <a:xfrm>
            <a:off x="1462320" y="6525000"/>
            <a:ext cx="7147800" cy="302760"/>
          </a:xfrm>
          <a:prstGeom prst="rect">
            <a:avLst/>
          </a:prstGeom>
          <a:ln>
            <a:noFill/>
          </a:ln>
        </p:spPr>
      </p:pic>
      <p:sp>
        <p:nvSpPr>
          <p:cNvPr id="695"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696" name="Image 7"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108" dur="indefinite" restart="never" nodeType="tmRoot">
          <p:childTnLst>
            <p:seq>
              <p:cTn id="109"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CustomShape 1"/>
          <p:cNvSpPr/>
          <p:nvPr/>
        </p:nvSpPr>
        <p:spPr>
          <a:xfrm>
            <a:off x="722160" y="4406760"/>
            <a:ext cx="8168040" cy="1360080"/>
          </a:xfrm>
          <a:prstGeom prst="rect">
            <a:avLst/>
          </a:prstGeom>
          <a:noFill/>
          <a:ln w="9360">
            <a:noFill/>
          </a:ln>
        </p:spPr>
        <p:style>
          <a:lnRef idx="0"/>
          <a:fillRef idx="0"/>
          <a:effectRef idx="0"/>
          <a:fontRef idx="minor"/>
        </p:style>
        <p:txBody>
          <a:bodyPr lIns="0" rIns="0" tIns="0" bIns="0"/>
          <a:p>
            <a:pPr>
              <a:lnSpc>
                <a:spcPct val="100000"/>
              </a:lnSpc>
            </a:pPr>
            <a:r>
              <a:rPr b="1" lang="fr-FR" sz="4000" spc="-1" strike="noStrike" cap="all">
                <a:solidFill>
                  <a:srgbClr val="e1001a"/>
                </a:solidFill>
                <a:latin typeface="Arial"/>
                <a:ea typeface="ＭＳ Ｐゴシック"/>
              </a:rPr>
              <a:t>Weave Concurrency Constraints Into Your DSL!</a:t>
            </a:r>
            <a:endParaRPr b="0" lang="fr-FR" sz="4000" spc="-1" strike="noStrike">
              <a:latin typeface="Arial"/>
            </a:endParaRPr>
          </a:p>
        </p:txBody>
      </p:sp>
      <p:sp>
        <p:nvSpPr>
          <p:cNvPr id="698"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78327426-AB11-44A0-B67F-4AB0F6612C30}"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699" name="Image 4" descr=""/>
          <p:cNvPicPr/>
          <p:nvPr/>
        </p:nvPicPr>
        <p:blipFill>
          <a:blip r:embed="rId1"/>
          <a:stretch/>
        </p:blipFill>
        <p:spPr>
          <a:xfrm>
            <a:off x="1462320" y="6525000"/>
            <a:ext cx="7147800" cy="302760"/>
          </a:xfrm>
          <a:prstGeom prst="rect">
            <a:avLst/>
          </a:prstGeom>
          <a:ln>
            <a:noFill/>
          </a:ln>
        </p:spPr>
      </p:pic>
      <p:sp>
        <p:nvSpPr>
          <p:cNvPr id="700" name="CustomShape 3"/>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701" name="Image 6"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110" dur="indefinite" restart="never" nodeType="tmRoot">
          <p:childTnLst>
            <p:seq>
              <p:cTn id="111"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CustomShape 1"/>
          <p:cNvSpPr/>
          <p:nvPr/>
        </p:nvSpPr>
        <p:spPr>
          <a:xfrm>
            <a:off x="1349280" y="474840"/>
            <a:ext cx="7538400" cy="1140840"/>
          </a:xfrm>
          <a:prstGeom prst="rect">
            <a:avLst/>
          </a:prstGeom>
          <a:noFill/>
          <a:ln w="9360">
            <a:noFill/>
          </a:ln>
        </p:spPr>
        <p:style>
          <a:lnRef idx="0"/>
          <a:fillRef idx="0"/>
          <a:effectRef idx="0"/>
          <a:fontRef idx="minor"/>
        </p:style>
        <p:txBody>
          <a:bodyPr lIns="0" rIns="0" tIns="0" bIns="0" anchor="ctr"/>
          <a:p>
            <a:pPr>
              <a:lnSpc>
                <a:spcPct val="100000"/>
              </a:lnSpc>
            </a:pPr>
            <a:r>
              <a:rPr b="1" lang="fr-FR" sz="3300" spc="-1" strike="noStrike">
                <a:solidFill>
                  <a:srgbClr val="808080"/>
                </a:solidFill>
                <a:latin typeface="Arial"/>
                <a:ea typeface="ＭＳ Ｐゴシック"/>
              </a:rPr>
              <a:t>Julien ;)</a:t>
            </a:r>
            <a:endParaRPr b="0" lang="fr-FR" sz="3300" spc="-1" strike="noStrike">
              <a:latin typeface="Arial"/>
            </a:endParaRPr>
          </a:p>
        </p:txBody>
      </p:sp>
      <p:sp>
        <p:nvSpPr>
          <p:cNvPr id="703"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0AA31E66-77A7-4FB1-A1DA-1CB5139445CF}"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704" name="CustomShape 3"/>
          <p:cNvSpPr/>
          <p:nvPr/>
        </p:nvSpPr>
        <p:spPr>
          <a:xfrm>
            <a:off x="3132000" y="6012000"/>
            <a:ext cx="5884200" cy="36288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808080"/>
                </a:solidFill>
                <a:latin typeface="Arial"/>
                <a:ea typeface="ＭＳ Ｐゴシック"/>
              </a:rPr>
              <a:t>(see </a:t>
            </a:r>
            <a:r>
              <a:rPr b="0" lang="fr-FR" sz="1800" spc="-1" strike="noStrike" u="sng">
                <a:solidFill>
                  <a:srgbClr val="e1001a"/>
                </a:solidFill>
                <a:uFillTx/>
                <a:latin typeface="Arial"/>
                <a:ea typeface="ＭＳ Ｐゴシック"/>
              </a:rPr>
              <a:t>https://github.com/gemoc/MODELS2017Tutorial</a:t>
            </a:r>
            <a:r>
              <a:rPr b="0" lang="fr-FR" sz="1800" spc="-1" strike="noStrike">
                <a:solidFill>
                  <a:srgbClr val="808080"/>
                </a:solidFill>
                <a:latin typeface="Arial"/>
                <a:ea typeface="ＭＳ Ｐゴシック"/>
              </a:rPr>
              <a:t>)</a:t>
            </a:r>
            <a:endParaRPr b="0" lang="fr-FR" sz="1800" spc="-1" strike="noStrike">
              <a:latin typeface="Arial"/>
            </a:endParaRPr>
          </a:p>
        </p:txBody>
      </p:sp>
      <p:pic>
        <p:nvPicPr>
          <p:cNvPr id="705" name="Image 5" descr=""/>
          <p:cNvPicPr/>
          <p:nvPr/>
        </p:nvPicPr>
        <p:blipFill>
          <a:blip r:embed="rId1"/>
          <a:stretch/>
        </p:blipFill>
        <p:spPr>
          <a:xfrm>
            <a:off x="1462320" y="6525000"/>
            <a:ext cx="7147800" cy="302760"/>
          </a:xfrm>
          <a:prstGeom prst="rect">
            <a:avLst/>
          </a:prstGeom>
          <a:ln>
            <a:noFill/>
          </a:ln>
        </p:spPr>
      </p:pic>
      <p:sp>
        <p:nvSpPr>
          <p:cNvPr id="706"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707" name="Image 8"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112" dur="indefinite" restart="never" nodeType="tmRoot">
          <p:childTnLst>
            <p:seq>
              <p:cTn id="113"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CustomShape 1"/>
          <p:cNvSpPr/>
          <p:nvPr/>
        </p:nvSpPr>
        <p:spPr>
          <a:xfrm>
            <a:off x="722160" y="4406760"/>
            <a:ext cx="7770240" cy="1360080"/>
          </a:xfrm>
          <a:prstGeom prst="rect">
            <a:avLst/>
          </a:prstGeom>
          <a:noFill/>
          <a:ln w="9360">
            <a:noFill/>
          </a:ln>
        </p:spPr>
        <p:style>
          <a:lnRef idx="0"/>
          <a:fillRef idx="0"/>
          <a:effectRef idx="0"/>
          <a:fontRef idx="minor"/>
        </p:style>
        <p:txBody>
          <a:bodyPr lIns="0" rIns="0" tIns="0" bIns="0"/>
          <a:p>
            <a:pPr>
              <a:lnSpc>
                <a:spcPct val="100000"/>
              </a:lnSpc>
            </a:pPr>
            <a:r>
              <a:rPr b="1" lang="fr-FR" sz="4000" spc="-1" strike="noStrike" cap="all">
                <a:solidFill>
                  <a:srgbClr val="e1001a"/>
                </a:solidFill>
                <a:latin typeface="Arial"/>
                <a:ea typeface="ＭＳ Ｐゴシック"/>
              </a:rPr>
              <a:t>Conclusion</a:t>
            </a:r>
            <a:endParaRPr b="0" lang="fr-FR" sz="4000" spc="-1" strike="noStrike">
              <a:latin typeface="Arial"/>
            </a:endParaRPr>
          </a:p>
        </p:txBody>
      </p:sp>
      <p:sp>
        <p:nvSpPr>
          <p:cNvPr id="709"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EBC97F69-1067-43C8-A10E-D2635074B28E}"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710" name="Image 4" descr=""/>
          <p:cNvPicPr/>
          <p:nvPr/>
        </p:nvPicPr>
        <p:blipFill>
          <a:blip r:embed="rId1"/>
          <a:stretch/>
        </p:blipFill>
        <p:spPr>
          <a:xfrm>
            <a:off x="1462320" y="6525000"/>
            <a:ext cx="7147800" cy="302760"/>
          </a:xfrm>
          <a:prstGeom prst="rect">
            <a:avLst/>
          </a:prstGeom>
          <a:ln>
            <a:noFill/>
          </a:ln>
        </p:spPr>
      </p:pic>
      <p:sp>
        <p:nvSpPr>
          <p:cNvPr id="711" name="CustomShape 3"/>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712" name="Image 6"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114" dur="indefinite" restart="never" nodeType="tmRoot">
          <p:childTnLst>
            <p:seq>
              <p:cTn id="115"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Conclusion</a:t>
            </a:r>
            <a:endParaRPr b="0" lang="fr-FR" sz="2800" spc="-1" strike="noStrike">
              <a:latin typeface="Arial"/>
            </a:endParaRPr>
          </a:p>
        </p:txBody>
      </p:sp>
      <p:sp>
        <p:nvSpPr>
          <p:cNvPr id="714" name="CustomShape 2"/>
          <p:cNvSpPr/>
          <p:nvPr/>
        </p:nvSpPr>
        <p:spPr>
          <a:xfrm>
            <a:off x="1475640" y="6488280"/>
            <a:ext cx="714060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Wrap-up and Discussions – GEMOC Workshop (Mar., 2016)</a:t>
            </a:r>
            <a:endParaRPr b="0" lang="fr-FR" sz="1100" spc="-1" strike="noStrike">
              <a:latin typeface="Arial"/>
            </a:endParaRPr>
          </a:p>
        </p:txBody>
      </p:sp>
      <p:sp>
        <p:nvSpPr>
          <p:cNvPr id="715" name="CustomShape 3"/>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4237078F-5225-4BC7-A48A-DB7B54713C0B}"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716" name="CustomShape 4"/>
          <p:cNvSpPr/>
          <p:nvPr/>
        </p:nvSpPr>
        <p:spPr>
          <a:xfrm>
            <a:off x="467640" y="1196640"/>
            <a:ext cx="8566920" cy="4894560"/>
          </a:xfrm>
          <a:prstGeom prst="rect">
            <a:avLst/>
          </a:prstGeom>
          <a:noFill/>
          <a:ln>
            <a:noFill/>
          </a:ln>
        </p:spPr>
        <p:style>
          <a:lnRef idx="0"/>
          <a:fillRef idx="0"/>
          <a:effectRef idx="0"/>
          <a:fontRef idx="minor"/>
        </p:style>
        <p:txBody>
          <a:bodyPr lIns="90000" rIns="90000" tIns="45000" bIns="45000">
            <a:normAutofit/>
          </a:bodyPr>
          <a:p>
            <a:pPr marL="343080" indent="-340920">
              <a:lnSpc>
                <a:spcPct val="170000"/>
              </a:lnSpc>
              <a:buClr>
                <a:srgbClr val="ff0000"/>
              </a:buClr>
              <a:buFont typeface="Arial"/>
              <a:buChar char="•"/>
            </a:pPr>
            <a:r>
              <a:rPr b="0" lang="fr-FR" sz="2200" spc="-1" strike="noStrike">
                <a:solidFill>
                  <a:srgbClr val="808080"/>
                </a:solidFill>
                <a:latin typeface="Arial"/>
                <a:ea typeface="ＭＳ Ｐゴシック"/>
              </a:rPr>
              <a:t>Scientific breakthroughs: </a:t>
            </a:r>
            <a:endParaRPr b="0" lang="fr-FR" sz="2200" spc="-1" strike="noStrike">
              <a:latin typeface="Arial"/>
            </a:endParaRPr>
          </a:p>
          <a:p>
            <a:pPr lvl="2" marL="1076040" indent="-340920">
              <a:lnSpc>
                <a:spcPct val="100000"/>
              </a:lnSpc>
              <a:buClr>
                <a:srgbClr val="808080"/>
              </a:buClr>
              <a:buFont typeface="Arial"/>
              <a:buChar char="•"/>
            </a:pPr>
            <a:r>
              <a:rPr b="0" lang="fr-FR" sz="2000" spc="-1" strike="noStrike">
                <a:solidFill>
                  <a:srgbClr val="808080"/>
                </a:solidFill>
                <a:latin typeface="Arial"/>
                <a:ea typeface="ＭＳ Ｐゴシック"/>
              </a:rPr>
              <a:t>A concurrent and modular executable metamodeling approach</a:t>
            </a:r>
            <a:endParaRPr b="0" lang="fr-FR" sz="2000" spc="-1" strike="noStrike">
              <a:latin typeface="Arial"/>
            </a:endParaRPr>
          </a:p>
          <a:p>
            <a:pPr lvl="3" marL="1438200" indent="-340920">
              <a:lnSpc>
                <a:spcPct val="100000"/>
              </a:lnSpc>
              <a:buClr>
                <a:srgbClr val="808080"/>
              </a:buClr>
              <a:buSzPct val="80000"/>
              <a:buFont typeface="Wingdings" charset="2"/>
              <a:buChar char=""/>
            </a:pPr>
            <a:r>
              <a:rPr b="0" lang="fr-FR" sz="1800" spc="-1" strike="noStrike">
                <a:solidFill>
                  <a:srgbClr val="808080"/>
                </a:solidFill>
                <a:latin typeface="Arial"/>
                <a:ea typeface="ＭＳ Ｐゴシック"/>
              </a:rPr>
              <a:t>Cross-fertilization of the algorithm theory and the concurrency theory</a:t>
            </a:r>
            <a:endParaRPr b="0" lang="fr-FR" sz="1800" spc="-1" strike="noStrike">
              <a:latin typeface="Arial"/>
            </a:endParaRPr>
          </a:p>
          <a:p>
            <a:pPr lvl="2" marL="1076040" indent="-340920">
              <a:lnSpc>
                <a:spcPct val="100000"/>
              </a:lnSpc>
              <a:buClr>
                <a:srgbClr val="808080"/>
              </a:buClr>
              <a:buFont typeface="Arial"/>
              <a:buChar char="•"/>
            </a:pPr>
            <a:r>
              <a:rPr b="0" lang="fr-FR" sz="2000" spc="-1" strike="noStrike">
                <a:solidFill>
                  <a:srgbClr val="808080"/>
                </a:solidFill>
                <a:latin typeface="Arial"/>
                <a:ea typeface="ＭＳ Ｐゴシック"/>
              </a:rPr>
              <a:t>An explicit behavioral language interface</a:t>
            </a:r>
            <a:endParaRPr b="0" lang="fr-FR" sz="2000" spc="-1" strike="noStrike">
              <a:latin typeface="Arial"/>
            </a:endParaRPr>
          </a:p>
          <a:p>
            <a:pPr lvl="2" marL="1076040" indent="-340920">
              <a:lnSpc>
                <a:spcPct val="100000"/>
              </a:lnSpc>
              <a:buClr>
                <a:srgbClr val="808080"/>
              </a:buClr>
              <a:buFont typeface="Arial"/>
              <a:buChar char="•"/>
            </a:pPr>
            <a:r>
              <a:rPr b="0" lang="fr-FR" sz="2000" spc="-1" strike="noStrike">
                <a:solidFill>
                  <a:srgbClr val="808080"/>
                </a:solidFill>
                <a:latin typeface="Arial"/>
                <a:ea typeface="ＭＳ Ｐゴシック"/>
              </a:rPr>
              <a:t>The reification of the coordination concerns at the language level</a:t>
            </a:r>
            <a:endParaRPr b="0" lang="fr-FR" sz="2000" spc="-1" strike="noStrike">
              <a:latin typeface="Arial"/>
            </a:endParaRPr>
          </a:p>
          <a:p>
            <a:pPr>
              <a:lnSpc>
                <a:spcPct val="100000"/>
              </a:lnSpc>
            </a:pPr>
            <a:endParaRPr b="0" lang="fr-FR" sz="2000" spc="-1" strike="noStrike">
              <a:latin typeface="Arial"/>
            </a:endParaRPr>
          </a:p>
          <a:p>
            <a:pPr marL="343080" indent="-340920">
              <a:lnSpc>
                <a:spcPct val="170000"/>
              </a:lnSpc>
              <a:buClr>
                <a:srgbClr val="ff0000"/>
              </a:buClr>
              <a:buFont typeface="Arial"/>
              <a:buChar char="•"/>
            </a:pPr>
            <a:r>
              <a:rPr b="0" lang="fr-FR" sz="2200" spc="-1" strike="noStrike">
                <a:solidFill>
                  <a:srgbClr val="808080"/>
                </a:solidFill>
                <a:latin typeface="Arial"/>
                <a:ea typeface="ＭＳ Ｐゴシック"/>
              </a:rPr>
              <a:t>Technological breakthroughs:</a:t>
            </a:r>
            <a:endParaRPr b="0" lang="fr-FR" sz="22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Dedicated meta-languages integrated into the GEMOC Studio, atop Eclipse Modeling</a:t>
            </a:r>
            <a:endParaRPr b="0" lang="fr-FR" sz="2000" spc="-1" strike="noStrike">
              <a:latin typeface="Arial"/>
            </a:endParaRPr>
          </a:p>
          <a:p>
            <a:pPr lvl="2" marL="1076040" indent="-340920">
              <a:lnSpc>
                <a:spcPct val="125000"/>
              </a:lnSpc>
              <a:buClr>
                <a:srgbClr val="808080"/>
              </a:buClr>
              <a:buFont typeface="Arial"/>
              <a:buChar char="•"/>
            </a:pPr>
            <a:r>
              <a:rPr b="0" lang="fr-FR" sz="2000" spc="-1" strike="noStrike">
                <a:solidFill>
                  <a:srgbClr val="808080"/>
                </a:solidFill>
                <a:latin typeface="Arial"/>
                <a:ea typeface="ＭＳ Ｐゴシック"/>
              </a:rPr>
              <a:t>Execution environment integrated within the Eclipse debug UI, incl. graphical animation, omniscient debugging, concurrency analysis and behavioral coordination</a:t>
            </a:r>
            <a:endParaRPr b="0" lang="fr-FR" sz="2000" spc="-1" strike="noStrike">
              <a:latin typeface="Arial"/>
            </a:endParaRPr>
          </a:p>
        </p:txBody>
      </p:sp>
      <p:sp>
        <p:nvSpPr>
          <p:cNvPr id="717"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718" name="Image 6" descr=""/>
          <p:cNvPicPr/>
          <p:nvPr/>
        </p:nvPicPr>
        <p:blipFill>
          <a:blip r:embed="rId1"/>
          <a:stretch/>
        </p:blipFill>
        <p:spPr>
          <a:xfrm>
            <a:off x="276120" y="6346800"/>
            <a:ext cx="1052280" cy="477360"/>
          </a:xfrm>
          <a:prstGeom prst="rect">
            <a:avLst/>
          </a:prstGeom>
          <a:ln>
            <a:noFill/>
          </a:ln>
        </p:spPr>
      </p:pic>
    </p:spTree>
  </p:cSld>
  <mc:AlternateContent>
    <mc:Choice Requires="p14">
      <p:transition spd="slow" p14:dur="2000"/>
    </mc:Choice>
    <mc:Fallback>
      <p:transition spd="slow"/>
    </mc:Fallback>
  </mc:AlternateContent>
  <p:timing>
    <p:tnLst>
      <p:par>
        <p:cTn id="116" dur="indefinite" restart="never" nodeType="tmRoot">
          <p:childTnLst>
            <p:seq>
              <p:cTn id="117"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Conclusion</a:t>
            </a:r>
            <a:endParaRPr b="0" lang="fr-FR" sz="2800" spc="-1" strike="noStrike">
              <a:latin typeface="Arial"/>
            </a:endParaRPr>
          </a:p>
        </p:txBody>
      </p:sp>
      <p:sp>
        <p:nvSpPr>
          <p:cNvPr id="720" name="CustomShape 2"/>
          <p:cNvSpPr/>
          <p:nvPr/>
        </p:nvSpPr>
        <p:spPr>
          <a:xfrm>
            <a:off x="1475640" y="6488280"/>
            <a:ext cx="714060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Wrap-up and Discussions – GEMOC Workshop (Mar., 2016)</a:t>
            </a:r>
            <a:endParaRPr b="0" lang="fr-FR" sz="1100" spc="-1" strike="noStrike">
              <a:latin typeface="Arial"/>
            </a:endParaRPr>
          </a:p>
        </p:txBody>
      </p:sp>
      <p:sp>
        <p:nvSpPr>
          <p:cNvPr id="721" name="CustomShape 3"/>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F756500F-BC6C-49FD-8B06-AB1515D1404E}"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722" name="CustomShape 4"/>
          <p:cNvSpPr/>
          <p:nvPr/>
        </p:nvSpPr>
        <p:spPr>
          <a:xfrm>
            <a:off x="467640" y="1196640"/>
            <a:ext cx="8494920" cy="4894560"/>
          </a:xfrm>
          <a:prstGeom prst="rect">
            <a:avLst/>
          </a:prstGeom>
          <a:noFill/>
          <a:ln>
            <a:noFill/>
          </a:ln>
        </p:spPr>
        <p:style>
          <a:lnRef idx="0"/>
          <a:fillRef idx="0"/>
          <a:effectRef idx="0"/>
          <a:fontRef idx="minor"/>
        </p:style>
        <p:txBody>
          <a:bodyPr lIns="90000" rIns="90000" tIns="45000" bIns="45000">
            <a:normAutofit fontScale="91000"/>
          </a:bodyPr>
          <a:p>
            <a:pPr marL="343080" indent="-340920">
              <a:lnSpc>
                <a:spcPct val="170000"/>
              </a:lnSpc>
              <a:buClr>
                <a:srgbClr val="ff0000"/>
              </a:buClr>
              <a:buFont typeface="Arial"/>
              <a:buChar char="•"/>
            </a:pPr>
            <a:r>
              <a:rPr b="0" lang="fr-FR" sz="2200" spc="-1" strike="noStrike">
                <a:solidFill>
                  <a:srgbClr val="808080"/>
                </a:solidFill>
                <a:latin typeface="Arial"/>
                <a:ea typeface="ＭＳ Ｐゴシック"/>
              </a:rPr>
              <a:t>Software components:</a:t>
            </a:r>
            <a:endParaRPr b="0" lang="fr-FR" sz="2200" spc="-1" strike="noStrike">
              <a:latin typeface="Arial"/>
            </a:endParaRPr>
          </a:p>
          <a:p>
            <a:pPr lvl="2" marL="1076040" indent="-340920">
              <a:lnSpc>
                <a:spcPct val="100000"/>
              </a:lnSpc>
              <a:buClr>
                <a:srgbClr val="808080"/>
              </a:buClr>
              <a:buFont typeface="Arial"/>
              <a:buChar char="•"/>
            </a:pPr>
            <a:r>
              <a:rPr b="1" lang="fr-FR" sz="2000" spc="-1" strike="noStrike">
                <a:solidFill>
                  <a:srgbClr val="808080"/>
                </a:solidFill>
                <a:latin typeface="Arial"/>
                <a:ea typeface="ＭＳ Ｐゴシック"/>
              </a:rPr>
              <a:t>Sirius Animator</a:t>
            </a:r>
            <a:r>
              <a:rPr b="0" lang="fr-FR" sz="2000" spc="-1" strike="noStrike">
                <a:solidFill>
                  <a:srgbClr val="808080"/>
                </a:solidFill>
                <a:latin typeface="Arial"/>
                <a:ea typeface="ＭＳ Ｐゴシック"/>
              </a:rPr>
              <a:t>: execution engine, animator designer/runtime, omniscient debugger, and trace/event managers</a:t>
            </a:r>
            <a:endParaRPr b="0" lang="fr-FR" sz="2000" spc="-1" strike="noStrike">
              <a:latin typeface="Arial"/>
            </a:endParaRPr>
          </a:p>
          <a:p>
            <a:pPr lvl="3" marL="1438200" indent="-340920">
              <a:lnSpc>
                <a:spcPct val="100000"/>
              </a:lnSpc>
              <a:buClr>
                <a:srgbClr val="808080"/>
              </a:buClr>
              <a:buFont typeface="Arial"/>
              <a:buChar char="•"/>
            </a:pPr>
            <a:r>
              <a:rPr b="0" lang="fr-FR" sz="1800" spc="-1" strike="noStrike">
                <a:solidFill>
                  <a:srgbClr val="808080"/>
                </a:solidFill>
                <a:latin typeface="Arial"/>
                <a:ea typeface="ＭＳ Ｐゴシック"/>
              </a:rPr>
              <a:t>Host on </a:t>
            </a:r>
            <a:r>
              <a:rPr b="1" i="1" lang="fr-FR" sz="1800" spc="-1" strike="noStrike">
                <a:solidFill>
                  <a:srgbClr val="808080"/>
                </a:solidFill>
                <a:latin typeface="Courier New"/>
                <a:ea typeface="ＭＳ Ｐゴシック"/>
              </a:rPr>
              <a:t>Sirius lab</a:t>
            </a:r>
            <a:r>
              <a:rPr b="0" lang="fr-FR" sz="1800" spc="-1" strike="noStrike">
                <a:solidFill>
                  <a:srgbClr val="808080"/>
                </a:solidFill>
                <a:latin typeface="Arial"/>
                <a:ea typeface="ＭＳ Ｐゴシック"/>
              </a:rPr>
              <a:t> for maturation as an Eclipse plugin (Obeo/INRIA)</a:t>
            </a:r>
            <a:endParaRPr b="0" lang="fr-FR" sz="1800" spc="-1" strike="noStrike">
              <a:latin typeface="Arial"/>
            </a:endParaRPr>
          </a:p>
          <a:p>
            <a:pPr lvl="3" marL="1438200" indent="-340920">
              <a:lnSpc>
                <a:spcPct val="100000"/>
              </a:lnSpc>
              <a:buClr>
                <a:srgbClr val="808080"/>
              </a:buClr>
              <a:buFont typeface="Wingdings" charset="2"/>
              <a:buChar char=""/>
            </a:pPr>
            <a:r>
              <a:rPr b="0" i="1" lang="fr-FR" sz="1800" spc="-1" strike="noStrike" u="sng">
                <a:solidFill>
                  <a:srgbClr val="732b4a"/>
                </a:solidFill>
                <a:uFillTx/>
                <a:latin typeface="Arial"/>
                <a:ea typeface="ＭＳ Ｐゴシック"/>
                <a:hlinkClick r:id="rId1"/>
              </a:rPr>
              <a:t>https://</a:t>
            </a:r>
            <a:r>
              <a:rPr b="0" i="1" lang="fr-FR" sz="1800" spc="-1" strike="noStrike" u="sng">
                <a:solidFill>
                  <a:srgbClr val="732b4a"/>
                </a:solidFill>
                <a:uFillTx/>
                <a:latin typeface="Arial"/>
                <a:ea typeface="ＭＳ Ｐゴシック"/>
                <a:hlinkClick r:id="rId2"/>
              </a:rPr>
              <a:t>github.com/SiriusLab/ModelDebugging</a:t>
            </a:r>
            <a:r>
              <a:rPr b="0" i="1" lang="fr-FR" sz="1800" spc="-1" strike="noStrike">
                <a:solidFill>
                  <a:srgbClr val="808080"/>
                </a:solidFill>
                <a:latin typeface="Arial"/>
                <a:ea typeface="ＭＳ Ｐゴシック"/>
              </a:rPr>
              <a:t> </a:t>
            </a:r>
            <a:endParaRPr b="0" lang="fr-FR" sz="1800" spc="-1" strike="noStrike">
              <a:latin typeface="Arial"/>
            </a:endParaRPr>
          </a:p>
          <a:p>
            <a:pPr>
              <a:lnSpc>
                <a:spcPct val="100000"/>
              </a:lnSpc>
            </a:pPr>
            <a:endParaRPr b="0" lang="fr-FR" sz="1800" spc="-1" strike="noStrike">
              <a:latin typeface="Arial"/>
            </a:endParaRPr>
          </a:p>
          <a:p>
            <a:pPr lvl="2" marL="1076040" indent="-340920">
              <a:lnSpc>
                <a:spcPct val="100000"/>
              </a:lnSpc>
              <a:buClr>
                <a:srgbClr val="808080"/>
              </a:buClr>
              <a:buFont typeface="Arial"/>
              <a:buChar char="•"/>
            </a:pPr>
            <a:r>
              <a:rPr b="1" lang="fr-FR" sz="2000" spc="-1" strike="noStrike">
                <a:solidFill>
                  <a:srgbClr val="808080"/>
                </a:solidFill>
                <a:latin typeface="Arial"/>
                <a:ea typeface="ＭＳ Ｐゴシック"/>
              </a:rPr>
              <a:t>MoccML</a:t>
            </a:r>
            <a:endParaRPr b="0" lang="fr-FR" sz="2000" spc="-1" strike="noStrike">
              <a:latin typeface="Arial"/>
            </a:endParaRPr>
          </a:p>
          <a:p>
            <a:pPr lvl="3" marL="1438200" indent="-340920">
              <a:lnSpc>
                <a:spcPct val="100000"/>
              </a:lnSpc>
              <a:buClr>
                <a:srgbClr val="808080"/>
              </a:buClr>
              <a:buFont typeface="Arial"/>
              <a:buChar char="•"/>
            </a:pPr>
            <a:r>
              <a:rPr b="0" lang="fr-FR" sz="1800" spc="-1" strike="noStrike">
                <a:solidFill>
                  <a:srgbClr val="808080"/>
                </a:solidFill>
                <a:latin typeface="Arial"/>
                <a:ea typeface="ＭＳ Ｐゴシック"/>
              </a:rPr>
              <a:t>will be diffused as an open source project (I3S/ENSTA Bretagne)</a:t>
            </a:r>
            <a:endParaRPr b="0" lang="fr-FR" sz="1800" spc="-1" strike="noStrike">
              <a:latin typeface="Arial"/>
            </a:endParaRPr>
          </a:p>
          <a:p>
            <a:pPr lvl="3" marL="1438200" indent="-340920">
              <a:lnSpc>
                <a:spcPct val="100000"/>
              </a:lnSpc>
              <a:buClr>
                <a:srgbClr val="808080"/>
              </a:buClr>
              <a:buFont typeface="Wingdings" charset="2"/>
              <a:buChar char=""/>
            </a:pPr>
            <a:r>
              <a:rPr b="0" i="1" lang="fr-FR" sz="1800" spc="-1" strike="noStrike" u="sng">
                <a:solidFill>
                  <a:srgbClr val="732b4a"/>
                </a:solidFill>
                <a:uFillTx/>
                <a:latin typeface="Arial"/>
                <a:ea typeface="ＭＳ Ｐゴシック"/>
                <a:hlinkClick r:id="rId3"/>
              </a:rPr>
              <a:t>https://github.com/gemoc/concurrency</a:t>
            </a:r>
            <a:r>
              <a:rPr b="0" i="1" lang="fr-FR" sz="1800" spc="-1" strike="noStrike">
                <a:solidFill>
                  <a:srgbClr val="808080"/>
                </a:solidFill>
                <a:latin typeface="Arial"/>
                <a:ea typeface="ＭＳ Ｐゴシック"/>
              </a:rPr>
              <a:t> </a:t>
            </a:r>
            <a:endParaRPr b="0" lang="fr-FR" sz="1800" spc="-1" strike="noStrike">
              <a:latin typeface="Arial"/>
            </a:endParaRPr>
          </a:p>
          <a:p>
            <a:pPr>
              <a:lnSpc>
                <a:spcPct val="100000"/>
              </a:lnSpc>
            </a:pPr>
            <a:endParaRPr b="0" lang="fr-FR" sz="1800" spc="-1" strike="noStrike">
              <a:latin typeface="Arial"/>
            </a:endParaRPr>
          </a:p>
          <a:p>
            <a:pPr lvl="2" marL="1076040" indent="-340920">
              <a:lnSpc>
                <a:spcPct val="100000"/>
              </a:lnSpc>
              <a:buClr>
                <a:srgbClr val="808080"/>
              </a:buClr>
              <a:buFont typeface="Arial"/>
              <a:buChar char="•"/>
            </a:pPr>
            <a:r>
              <a:rPr b="1" lang="fr-FR" sz="2000" spc="-1" strike="noStrike">
                <a:solidFill>
                  <a:srgbClr val="808080"/>
                </a:solidFill>
                <a:latin typeface="Arial"/>
                <a:ea typeface="ＭＳ Ｐゴシック"/>
              </a:rPr>
              <a:t>BCOoL</a:t>
            </a:r>
            <a:r>
              <a:rPr b="0" lang="fr-FR" sz="2000" spc="-1" strike="noStrike">
                <a:solidFill>
                  <a:srgbClr val="808080"/>
                </a:solidFill>
                <a:latin typeface="Arial"/>
                <a:ea typeface="ＭＳ Ｐゴシック"/>
              </a:rPr>
              <a:t> and heterogeneous engine coordination</a:t>
            </a:r>
            <a:endParaRPr b="0" lang="fr-FR" sz="2000" spc="-1" strike="noStrike">
              <a:latin typeface="Arial"/>
            </a:endParaRPr>
          </a:p>
          <a:p>
            <a:pPr lvl="3" marL="1438200" indent="-340920">
              <a:lnSpc>
                <a:spcPct val="100000"/>
              </a:lnSpc>
              <a:buClr>
                <a:srgbClr val="808080"/>
              </a:buClr>
              <a:buFont typeface="Arial"/>
              <a:buChar char="•"/>
            </a:pPr>
            <a:r>
              <a:rPr b="0" lang="fr-FR" sz="1800" spc="-1" strike="noStrike">
                <a:solidFill>
                  <a:srgbClr val="808080"/>
                </a:solidFill>
                <a:latin typeface="Arial"/>
                <a:ea typeface="ＭＳ Ｐゴシック"/>
              </a:rPr>
              <a:t>will be diffused as an open source project (I3S/INRIA)</a:t>
            </a:r>
            <a:endParaRPr b="0" lang="fr-FR" sz="1800" spc="-1" strike="noStrike">
              <a:latin typeface="Arial"/>
            </a:endParaRPr>
          </a:p>
          <a:p>
            <a:pPr lvl="3" marL="1438200" indent="-340920">
              <a:lnSpc>
                <a:spcPct val="100000"/>
              </a:lnSpc>
              <a:buClr>
                <a:srgbClr val="808080"/>
              </a:buClr>
              <a:buFont typeface="Wingdings" charset="2"/>
              <a:buChar char=""/>
            </a:pPr>
            <a:r>
              <a:rPr b="0" i="1" lang="fr-FR" sz="1800" spc="-1" strike="noStrike" u="sng">
                <a:solidFill>
                  <a:srgbClr val="732b4a"/>
                </a:solidFill>
                <a:uFillTx/>
                <a:latin typeface="Arial"/>
                <a:ea typeface="ＭＳ Ｐゴシック"/>
                <a:hlinkClick r:id="rId4"/>
              </a:rPr>
              <a:t>https://</a:t>
            </a:r>
            <a:r>
              <a:rPr b="0" i="1" lang="fr-FR" sz="1800" spc="-1" strike="noStrike" u="sng">
                <a:solidFill>
                  <a:srgbClr val="732b4a"/>
                </a:solidFill>
                <a:uFillTx/>
                <a:latin typeface="Arial"/>
                <a:ea typeface="ＭＳ Ｐゴシック"/>
                <a:hlinkClick r:id="rId5"/>
              </a:rPr>
              <a:t>github.com/gemoc/coordination</a:t>
            </a:r>
            <a:r>
              <a:rPr b="0" i="1" lang="fr-FR" sz="1800" spc="-1" strike="noStrike">
                <a:solidFill>
                  <a:srgbClr val="808080"/>
                </a:solidFill>
                <a:latin typeface="Arial"/>
                <a:ea typeface="ＭＳ Ｐゴシック"/>
              </a:rPr>
              <a:t> </a:t>
            </a:r>
            <a:endParaRPr b="0" lang="fr-FR" sz="1800" spc="-1" strike="noStrike">
              <a:latin typeface="Arial"/>
            </a:endParaRPr>
          </a:p>
          <a:p>
            <a:pPr>
              <a:lnSpc>
                <a:spcPct val="100000"/>
              </a:lnSpc>
            </a:pPr>
            <a:endParaRPr b="0" lang="fr-FR" sz="1800" spc="-1" strike="noStrike">
              <a:latin typeface="Arial"/>
            </a:endParaRPr>
          </a:p>
          <a:p>
            <a:pPr lvl="2" marL="1076040" indent="-340920">
              <a:lnSpc>
                <a:spcPct val="100000"/>
              </a:lnSpc>
              <a:buClr>
                <a:srgbClr val="808080"/>
              </a:buClr>
              <a:buFont typeface="Arial"/>
              <a:buChar char="•"/>
            </a:pPr>
            <a:r>
              <a:rPr b="1" lang="fr-FR" sz="2000" spc="-1" strike="noStrike">
                <a:solidFill>
                  <a:srgbClr val="808080"/>
                </a:solidFill>
                <a:latin typeface="Arial"/>
                <a:ea typeface="ＭＳ Ｐゴシック"/>
              </a:rPr>
              <a:t>GEMOC studio</a:t>
            </a:r>
            <a:r>
              <a:rPr b="0" lang="fr-FR" sz="2000" spc="-1" strike="noStrike">
                <a:solidFill>
                  <a:srgbClr val="808080"/>
                </a:solidFill>
                <a:latin typeface="Arial"/>
                <a:ea typeface="ＭＳ Ｐゴシック"/>
              </a:rPr>
              <a:t>: language and modeling workbench, wizard/dashboard, documentation and examples</a:t>
            </a:r>
            <a:endParaRPr b="0" lang="fr-FR" sz="2000" spc="-1" strike="noStrike">
              <a:latin typeface="Arial"/>
            </a:endParaRPr>
          </a:p>
          <a:p>
            <a:pPr lvl="3" marL="1438200" indent="-340920">
              <a:lnSpc>
                <a:spcPct val="100000"/>
              </a:lnSpc>
              <a:buClr>
                <a:srgbClr val="808080"/>
              </a:buClr>
              <a:buFont typeface="Wingdings" charset="2"/>
              <a:buChar char=""/>
            </a:pPr>
            <a:r>
              <a:rPr b="0" i="1" lang="fr-FR" sz="1800" spc="-1" strike="noStrike" u="sng">
                <a:solidFill>
                  <a:srgbClr val="732b4a"/>
                </a:solidFill>
                <a:uFillTx/>
                <a:latin typeface="Arial"/>
                <a:ea typeface="ＭＳ Ｐゴシック"/>
                <a:hlinkClick r:id="rId6"/>
              </a:rPr>
              <a:t>https://</a:t>
            </a:r>
            <a:r>
              <a:rPr b="0" i="1" lang="fr-FR" sz="1800" spc="-1" strike="noStrike" u="sng">
                <a:solidFill>
                  <a:srgbClr val="732b4a"/>
                </a:solidFill>
                <a:uFillTx/>
                <a:latin typeface="Arial"/>
                <a:ea typeface="ＭＳ Ｐゴシック"/>
                <a:hlinkClick r:id="rId7"/>
              </a:rPr>
              <a:t>github.com/gemoc/gemoc-studio</a:t>
            </a:r>
            <a:r>
              <a:rPr b="0" i="1" lang="fr-FR" sz="1800" spc="-1" strike="noStrike">
                <a:solidFill>
                  <a:srgbClr val="808080"/>
                </a:solidFill>
                <a:latin typeface="Arial"/>
                <a:ea typeface="ＭＳ Ｐゴシック"/>
              </a:rPr>
              <a:t> </a:t>
            </a:r>
            <a:endParaRPr b="0" lang="fr-FR" sz="1800" spc="-1" strike="noStrike">
              <a:latin typeface="Arial"/>
            </a:endParaRPr>
          </a:p>
          <a:p>
            <a:pPr>
              <a:lnSpc>
                <a:spcPct val="100000"/>
              </a:lnSpc>
            </a:pPr>
            <a:endParaRPr b="0" lang="fr-FR" sz="1800" spc="-1" strike="noStrike">
              <a:latin typeface="Arial"/>
            </a:endParaRPr>
          </a:p>
        </p:txBody>
      </p:sp>
      <p:sp>
        <p:nvSpPr>
          <p:cNvPr id="723"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724" name="Image 6" descr=""/>
          <p:cNvPicPr/>
          <p:nvPr/>
        </p:nvPicPr>
        <p:blipFill>
          <a:blip r:embed="rId8"/>
          <a:stretch/>
        </p:blipFill>
        <p:spPr>
          <a:xfrm>
            <a:off x="276120" y="6346800"/>
            <a:ext cx="1052280" cy="477360"/>
          </a:xfrm>
          <a:prstGeom prst="rect">
            <a:avLst/>
          </a:prstGeom>
          <a:ln>
            <a:noFill/>
          </a:ln>
        </p:spPr>
      </p:pic>
    </p:spTree>
  </p:cSld>
  <mc:AlternateContent>
    <mc:Choice Requires="p14">
      <p:transition spd="slow" p14:dur="2000"/>
    </mc:Choice>
    <mc:Fallback>
      <p:transition spd="slow"/>
    </mc:Fallback>
  </mc:AlternateContent>
  <p:timing>
    <p:tnLst>
      <p:par>
        <p:cTn id="118" dur="indefinite" restart="never" nodeType="tmRoot">
          <p:childTnLst>
            <p:seq>
              <p:cTn id="119"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Ongoing Developments</a:t>
            </a:r>
            <a:endParaRPr b="0" lang="fr-FR" sz="2800" spc="-1" strike="noStrike">
              <a:latin typeface="Arial"/>
            </a:endParaRPr>
          </a:p>
        </p:txBody>
      </p:sp>
      <p:sp>
        <p:nvSpPr>
          <p:cNvPr id="726" name="CustomShape 2"/>
          <p:cNvSpPr/>
          <p:nvPr/>
        </p:nvSpPr>
        <p:spPr>
          <a:xfrm>
            <a:off x="1475640" y="6488280"/>
            <a:ext cx="714060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Wrap-up and Discussions – GEMOC Workshop (Mar., 2016)</a:t>
            </a:r>
            <a:endParaRPr b="0" lang="fr-FR" sz="1100" spc="-1" strike="noStrike">
              <a:latin typeface="Arial"/>
            </a:endParaRPr>
          </a:p>
        </p:txBody>
      </p:sp>
      <p:sp>
        <p:nvSpPr>
          <p:cNvPr id="727" name="CustomShape 3"/>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F612CEE7-625E-4CCB-8D80-B0737EED7C38}"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728" name="CustomShape 4"/>
          <p:cNvSpPr/>
          <p:nvPr/>
        </p:nvSpPr>
        <p:spPr>
          <a:xfrm>
            <a:off x="467640" y="1196640"/>
            <a:ext cx="8674200" cy="5078520"/>
          </a:xfrm>
          <a:prstGeom prst="rect">
            <a:avLst/>
          </a:prstGeom>
          <a:noFill/>
          <a:ln>
            <a:noFill/>
          </a:ln>
        </p:spPr>
        <p:style>
          <a:lnRef idx="0"/>
          <a:fillRef idx="0"/>
          <a:effectRef idx="0"/>
          <a:fontRef idx="minor"/>
        </p:style>
        <p:txBody>
          <a:bodyPr lIns="90000" rIns="90000" tIns="45000" bIns="45000">
            <a:normAutofit/>
          </a:bodyPr>
          <a:p>
            <a:pPr marL="343080" indent="-340920">
              <a:lnSpc>
                <a:spcPct val="100000"/>
              </a:lnSpc>
              <a:spcBef>
                <a:spcPts val="601"/>
              </a:spcBef>
              <a:buClr>
                <a:srgbClr val="ff0000"/>
              </a:buClr>
              <a:buFont typeface="Arial"/>
              <a:buChar char="•"/>
            </a:pPr>
            <a:r>
              <a:rPr b="0" lang="fr-FR" sz="2200" spc="-1" strike="noStrike">
                <a:solidFill>
                  <a:srgbClr val="808080"/>
                </a:solidFill>
                <a:latin typeface="Arial"/>
                <a:ea typeface="ＭＳ Ｐゴシック"/>
              </a:rPr>
              <a:t>Deep investigation of the notion of language interface (viewpoint engineering, etc.)</a:t>
            </a:r>
            <a:endParaRPr b="0" lang="fr-FR" sz="2200" spc="-1" strike="noStrike">
              <a:latin typeface="Arial"/>
            </a:endParaRPr>
          </a:p>
          <a:p>
            <a:pPr marL="343080" indent="-340920">
              <a:lnSpc>
                <a:spcPct val="100000"/>
              </a:lnSpc>
              <a:spcBef>
                <a:spcPts val="601"/>
              </a:spcBef>
              <a:buClr>
                <a:srgbClr val="ff0000"/>
              </a:buClr>
              <a:buFont typeface="Arial"/>
              <a:buChar char="•"/>
            </a:pPr>
            <a:r>
              <a:rPr b="0" lang="fr-FR" sz="2200" spc="-1" strike="noStrike">
                <a:solidFill>
                  <a:srgbClr val="808080"/>
                </a:solidFill>
                <a:latin typeface="Arial"/>
                <a:ea typeface="ＭＳ Ｐゴシック"/>
              </a:rPr>
              <a:t>Domain-specific property language, incl. for breakpoint definition</a:t>
            </a:r>
            <a:endParaRPr b="0" lang="fr-FR" sz="2200" spc="-1" strike="noStrike">
              <a:latin typeface="Arial"/>
            </a:endParaRPr>
          </a:p>
          <a:p>
            <a:pPr lvl="1" marL="361800" indent="-340920">
              <a:lnSpc>
                <a:spcPct val="100000"/>
              </a:lnSpc>
              <a:spcBef>
                <a:spcPts val="601"/>
              </a:spcBef>
              <a:buClr>
                <a:srgbClr val="e1001a"/>
              </a:buClr>
              <a:buFont typeface="Arial"/>
              <a:buChar char="•"/>
            </a:pPr>
            <a:r>
              <a:rPr b="0" lang="fr-FR" sz="2200" spc="-1" strike="noStrike">
                <a:solidFill>
                  <a:srgbClr val="808080"/>
                </a:solidFill>
                <a:latin typeface="Arial"/>
                <a:ea typeface="ＭＳ Ｐゴシック"/>
              </a:rPr>
              <a:t>Simulation, model explorer, model checking</a:t>
            </a:r>
            <a:endParaRPr b="0" lang="fr-FR" sz="2200" spc="-1" strike="noStrike">
              <a:latin typeface="Arial"/>
            </a:endParaRPr>
          </a:p>
          <a:p>
            <a:pPr marL="343080" indent="-340920">
              <a:lnSpc>
                <a:spcPct val="100000"/>
              </a:lnSpc>
              <a:spcBef>
                <a:spcPts val="601"/>
              </a:spcBef>
              <a:buClr>
                <a:srgbClr val="ff0000"/>
              </a:buClr>
              <a:buFont typeface="Arial"/>
              <a:buChar char="•"/>
            </a:pPr>
            <a:r>
              <a:rPr b="0" lang="fr-FR" sz="2200" spc="-1" strike="noStrike">
                <a:solidFill>
                  <a:srgbClr val="808080"/>
                </a:solidFill>
                <a:latin typeface="Arial"/>
                <a:ea typeface="ＭＳ Ｐゴシック"/>
              </a:rPr>
              <a:t>Coordination of discrete and continuous models</a:t>
            </a:r>
            <a:endParaRPr b="0" lang="fr-FR" sz="2200" spc="-1" strike="noStrike">
              <a:latin typeface="Arial"/>
            </a:endParaRPr>
          </a:p>
          <a:p>
            <a:pPr marL="343080" indent="-340920">
              <a:lnSpc>
                <a:spcPct val="100000"/>
              </a:lnSpc>
              <a:spcBef>
                <a:spcPts val="601"/>
              </a:spcBef>
              <a:buClr>
                <a:srgbClr val="ff0000"/>
              </a:buClr>
              <a:buFont typeface="Arial"/>
              <a:buChar char="•"/>
            </a:pPr>
            <a:r>
              <a:rPr b="0" lang="fr-FR" sz="2200" spc="-1" strike="noStrike">
                <a:solidFill>
                  <a:srgbClr val="808080"/>
                </a:solidFill>
                <a:latin typeface="Arial"/>
                <a:ea typeface="ＭＳ Ｐゴシック"/>
              </a:rPr>
              <a:t>Co-simulation (incl., FMI)</a:t>
            </a:r>
            <a:endParaRPr b="0" lang="fr-FR" sz="2200" spc="-1" strike="noStrike">
              <a:latin typeface="Arial"/>
            </a:endParaRPr>
          </a:p>
          <a:p>
            <a:pPr marL="343080" indent="-340920">
              <a:lnSpc>
                <a:spcPct val="100000"/>
              </a:lnSpc>
              <a:spcBef>
                <a:spcPts val="601"/>
              </a:spcBef>
              <a:buClr>
                <a:srgbClr val="ff0000"/>
              </a:buClr>
              <a:buFont typeface="Arial"/>
              <a:buChar char="•"/>
            </a:pPr>
            <a:r>
              <a:rPr b="0" lang="fr-FR" sz="2200" spc="-1" strike="noStrike">
                <a:solidFill>
                  <a:srgbClr val="808080"/>
                </a:solidFill>
                <a:latin typeface="Arial"/>
                <a:ea typeface="ＭＳ Ｐゴシック"/>
              </a:rPr>
              <a:t>Live and collaborative modeling (e.g., for sustainability systems)</a:t>
            </a:r>
            <a:endParaRPr b="0" lang="fr-FR" sz="2200" spc="-1" strike="noStrike">
              <a:latin typeface="Arial"/>
            </a:endParaRPr>
          </a:p>
        </p:txBody>
      </p:sp>
      <p:sp>
        <p:nvSpPr>
          <p:cNvPr id="729"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730" name="Image 6" descr=""/>
          <p:cNvPicPr/>
          <p:nvPr/>
        </p:nvPicPr>
        <p:blipFill>
          <a:blip r:embed="rId1"/>
          <a:stretch/>
        </p:blipFill>
        <p:spPr>
          <a:xfrm>
            <a:off x="276120" y="6346800"/>
            <a:ext cx="1052280" cy="477360"/>
          </a:xfrm>
          <a:prstGeom prst="rect">
            <a:avLst/>
          </a:prstGeom>
          <a:ln>
            <a:noFill/>
          </a:ln>
        </p:spPr>
      </p:pic>
    </p:spTree>
  </p:cSld>
  <mc:AlternateContent>
    <mc:Choice Requires="p14">
      <p:transition spd="slow" p14:dur="2000"/>
    </mc:Choice>
    <mc:Fallback>
      <p:transition spd="slow"/>
    </mc:Fallback>
  </mc:AlternateContent>
  <p:timing>
    <p:tnLst>
      <p:par>
        <p:cTn id="120" dur="indefinite" restart="never" nodeType="tmRoot">
          <p:childTnLst>
            <p:seq>
              <p:cTn id="121"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Perspectives</a:t>
            </a:r>
            <a:endParaRPr b="0" lang="fr-FR" sz="2800" spc="-1" strike="noStrike">
              <a:latin typeface="Arial"/>
            </a:endParaRPr>
          </a:p>
        </p:txBody>
      </p:sp>
      <p:sp>
        <p:nvSpPr>
          <p:cNvPr id="732" name="CustomShape 2"/>
          <p:cNvSpPr/>
          <p:nvPr/>
        </p:nvSpPr>
        <p:spPr>
          <a:xfrm>
            <a:off x="1475640" y="6488280"/>
            <a:ext cx="714060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Wrap-up and Discussions – GEMOC Workshop (Mar., 2016)</a:t>
            </a:r>
            <a:endParaRPr b="0" lang="fr-FR" sz="1100" spc="-1" strike="noStrike">
              <a:latin typeface="Arial"/>
            </a:endParaRPr>
          </a:p>
        </p:txBody>
      </p:sp>
      <p:sp>
        <p:nvSpPr>
          <p:cNvPr id="733" name="CustomShape 3"/>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B1024C1B-5B2D-49A8-B172-816691FD4D65}"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734" name="CustomShape 4"/>
          <p:cNvSpPr/>
          <p:nvPr/>
        </p:nvSpPr>
        <p:spPr>
          <a:xfrm>
            <a:off x="467640" y="1196640"/>
            <a:ext cx="8674200" cy="50785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601"/>
              </a:spcBef>
            </a:pPr>
            <a:endParaRPr b="0" lang="fr-FR" sz="1800" spc="-1" strike="noStrike">
              <a:latin typeface="Arial"/>
            </a:endParaRPr>
          </a:p>
          <a:p>
            <a:pPr marL="343080" indent="-340920">
              <a:lnSpc>
                <a:spcPct val="100000"/>
              </a:lnSpc>
              <a:spcBef>
                <a:spcPts val="601"/>
              </a:spcBef>
              <a:buClr>
                <a:srgbClr val="ff0000"/>
              </a:buClr>
              <a:buFont typeface="Arial"/>
              <a:buChar char="•"/>
            </a:pPr>
            <a:r>
              <a:rPr b="0" lang="fr-FR" sz="2200" spc="-1" strike="noStrike">
                <a:solidFill>
                  <a:srgbClr val="808080"/>
                </a:solidFill>
                <a:latin typeface="Arial"/>
                <a:ea typeface="ＭＳ Ｐゴシック"/>
              </a:rPr>
              <a:t>Formal analysis of model coordination</a:t>
            </a:r>
            <a:endParaRPr b="0" lang="fr-FR" sz="2200" spc="-1" strike="noStrike">
              <a:latin typeface="Arial"/>
            </a:endParaRPr>
          </a:p>
          <a:p>
            <a:pPr marL="343080" indent="-340920">
              <a:lnSpc>
                <a:spcPct val="100000"/>
              </a:lnSpc>
              <a:spcBef>
                <a:spcPts val="601"/>
              </a:spcBef>
              <a:buClr>
                <a:srgbClr val="ff0000"/>
              </a:buClr>
              <a:buFont typeface="Arial"/>
              <a:buChar char="•"/>
            </a:pPr>
            <a:r>
              <a:rPr b="0" lang="fr-FR" sz="2200" spc="-1" strike="noStrike">
                <a:solidFill>
                  <a:srgbClr val="808080"/>
                </a:solidFill>
                <a:latin typeface="Arial"/>
                <a:ea typeface="ＭＳ Ｐゴシック"/>
              </a:rPr>
              <a:t>Adaptable MoC at the language level</a:t>
            </a:r>
            <a:endParaRPr b="0" lang="fr-FR" sz="2200" spc="-1" strike="noStrike">
              <a:latin typeface="Arial"/>
            </a:endParaRPr>
          </a:p>
          <a:p>
            <a:pPr lvl="2" marL="1076040" indent="-340920">
              <a:lnSpc>
                <a:spcPct val="100000"/>
              </a:lnSpc>
              <a:spcBef>
                <a:spcPts val="601"/>
              </a:spcBef>
              <a:buClr>
                <a:srgbClr val="808080"/>
              </a:buClr>
              <a:buFont typeface="Arial"/>
              <a:buChar char="•"/>
            </a:pPr>
            <a:r>
              <a:rPr b="0" lang="fr-FR" sz="2000" spc="-1" strike="noStrike">
                <a:solidFill>
                  <a:srgbClr val="808080"/>
                </a:solidFill>
                <a:latin typeface="Arial"/>
                <a:ea typeface="ＭＳ Ｐゴシック"/>
              </a:rPr>
              <a:t>@design/compile time: design space exploration, optimizing compilers</a:t>
            </a:r>
            <a:r>
              <a:rPr b="0" lang="fr-FR" sz="2000" spc="-1" strike="noStrike">
                <a:solidFill>
                  <a:srgbClr val="808080"/>
                </a:solidFill>
                <a:latin typeface="Arial"/>
                <a:ea typeface="ＭＳ Ｐゴシック"/>
              </a:rPr>
              <a:t>	</a:t>
            </a:r>
            <a:endParaRPr b="0" lang="fr-FR" sz="2000" spc="-1" strike="noStrike">
              <a:latin typeface="Arial"/>
            </a:endParaRPr>
          </a:p>
          <a:p>
            <a:pPr lvl="2" marL="1076040" indent="-340920">
              <a:lnSpc>
                <a:spcPct val="100000"/>
              </a:lnSpc>
              <a:spcBef>
                <a:spcPts val="601"/>
              </a:spcBef>
              <a:buClr>
                <a:srgbClr val="808080"/>
              </a:buClr>
              <a:buFont typeface="Arial"/>
              <a:buChar char="•"/>
            </a:pPr>
            <a:r>
              <a:rPr b="0" lang="fr-FR" sz="2000" spc="-1" strike="noStrike">
                <a:solidFill>
                  <a:srgbClr val="808080"/>
                </a:solidFill>
                <a:latin typeface="Arial"/>
                <a:ea typeface="ＭＳ Ｐゴシック"/>
              </a:rPr>
              <a:t>@runtime: code adaptation, code obfuscation</a:t>
            </a:r>
            <a:endParaRPr b="0" lang="fr-FR" sz="2000" spc="-1" strike="noStrike">
              <a:latin typeface="Arial"/>
            </a:endParaRPr>
          </a:p>
          <a:p>
            <a:pPr marL="343080" indent="-340920">
              <a:lnSpc>
                <a:spcPct val="100000"/>
              </a:lnSpc>
              <a:spcBef>
                <a:spcPts val="601"/>
              </a:spcBef>
              <a:buClr>
                <a:srgbClr val="ff0000"/>
              </a:buClr>
              <a:buFont typeface="Arial"/>
              <a:buChar char="•"/>
            </a:pPr>
            <a:r>
              <a:rPr b="0" lang="fr-FR" sz="2200" spc="-1" strike="noStrike">
                <a:solidFill>
                  <a:srgbClr val="808080"/>
                </a:solidFill>
                <a:latin typeface="Arial"/>
                <a:ea typeface="ＭＳ Ｐゴシック"/>
              </a:rPr>
              <a:t>SLE in Education</a:t>
            </a:r>
            <a:endParaRPr b="0" lang="fr-FR" sz="2200" spc="-1" strike="noStrike">
              <a:latin typeface="Arial"/>
            </a:endParaRPr>
          </a:p>
        </p:txBody>
      </p:sp>
      <p:sp>
        <p:nvSpPr>
          <p:cNvPr id="735"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736" name="Image 6" descr=""/>
          <p:cNvPicPr/>
          <p:nvPr/>
        </p:nvPicPr>
        <p:blipFill>
          <a:blip r:embed="rId1"/>
          <a:stretch/>
        </p:blipFill>
        <p:spPr>
          <a:xfrm>
            <a:off x="276120" y="6346800"/>
            <a:ext cx="1052280" cy="477360"/>
          </a:xfrm>
          <a:prstGeom prst="rect">
            <a:avLst/>
          </a:prstGeom>
          <a:ln>
            <a:noFill/>
          </a:ln>
        </p:spPr>
      </p:pic>
    </p:spTree>
  </p:cSld>
  <mc:AlternateContent>
    <mc:Choice Requires="p14">
      <p:transition spd="slow" p14:dur="2000"/>
    </mc:Choice>
    <mc:Fallback>
      <p:transition spd="slow"/>
    </mc:Fallback>
  </mc:AlternateContent>
  <p:timing>
    <p:tnLst>
      <p:par>
        <p:cTn id="122" dur="indefinite" restart="never" nodeType="tmRoot">
          <p:childTnLst>
            <p:seq>
              <p:cTn id="123"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5" name="Picture 2" descr=""/>
          <p:cNvPicPr/>
          <p:nvPr/>
        </p:nvPicPr>
        <p:blipFill>
          <a:blip r:embed="rId1"/>
          <a:stretch/>
        </p:blipFill>
        <p:spPr>
          <a:xfrm>
            <a:off x="755640" y="836640"/>
            <a:ext cx="3097800" cy="3097800"/>
          </a:xfrm>
          <a:prstGeom prst="rect">
            <a:avLst/>
          </a:prstGeom>
          <a:ln>
            <a:noFill/>
          </a:ln>
        </p:spPr>
      </p:pic>
      <p:pic>
        <p:nvPicPr>
          <p:cNvPr id="416" name="Picture 4" descr=""/>
          <p:cNvPicPr/>
          <p:nvPr/>
        </p:nvPicPr>
        <p:blipFill>
          <a:blip r:embed="rId2"/>
          <a:stretch/>
        </p:blipFill>
        <p:spPr>
          <a:xfrm>
            <a:off x="4726800" y="910080"/>
            <a:ext cx="3515400" cy="2950920"/>
          </a:xfrm>
          <a:prstGeom prst="rect">
            <a:avLst/>
          </a:prstGeom>
          <a:ln>
            <a:noFill/>
          </a:ln>
        </p:spPr>
      </p:pic>
      <p:sp>
        <p:nvSpPr>
          <p:cNvPr id="417"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Domain-Specific Languages (DSLs)</a:t>
            </a:r>
            <a:endParaRPr b="0" lang="fr-FR" sz="2800" spc="-1" strike="noStrike">
              <a:latin typeface="Arial"/>
            </a:endParaRPr>
          </a:p>
        </p:txBody>
      </p:sp>
      <p:sp>
        <p:nvSpPr>
          <p:cNvPr id="418"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7365B9DD-D503-49A4-87AF-6F6A349F3116}"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419" name="CustomShape 3"/>
          <p:cNvSpPr/>
          <p:nvPr/>
        </p:nvSpPr>
        <p:spPr>
          <a:xfrm>
            <a:off x="467640" y="4077000"/>
            <a:ext cx="8278920" cy="1471320"/>
          </a:xfrm>
          <a:prstGeom prst="rect">
            <a:avLst/>
          </a:prstGeom>
          <a:noFill/>
          <a:ln>
            <a:noFill/>
          </a:ln>
        </p:spPr>
        <p:style>
          <a:lnRef idx="0"/>
          <a:fillRef idx="0"/>
          <a:effectRef idx="0"/>
          <a:fontRef idx="minor"/>
        </p:style>
        <p:txBody>
          <a:bodyPr lIns="90000" rIns="90000" tIns="45000" bIns="45000"/>
          <a:p>
            <a:pPr marL="343080" indent="-340920">
              <a:lnSpc>
                <a:spcPct val="100000"/>
              </a:lnSpc>
              <a:buClr>
                <a:srgbClr val="ff0000"/>
              </a:buClr>
              <a:buFont typeface="Arial"/>
              <a:buChar char="•"/>
            </a:pPr>
            <a:r>
              <a:rPr b="0" lang="fr-FR" sz="2200" spc="-1" strike="noStrike">
                <a:solidFill>
                  <a:srgbClr val="808080"/>
                </a:solidFill>
                <a:latin typeface="Arial"/>
                <a:ea typeface="ＭＳ Ｐゴシック"/>
              </a:rPr>
              <a:t>Tailored for a </a:t>
            </a:r>
            <a:r>
              <a:rPr b="1" lang="fr-FR" sz="2200" spc="-1" strike="noStrike">
                <a:solidFill>
                  <a:srgbClr val="808080"/>
                </a:solidFill>
                <a:latin typeface="Arial"/>
                <a:ea typeface="ＭＳ Ｐゴシック"/>
              </a:rPr>
              <a:t>particular</a:t>
            </a:r>
            <a:r>
              <a:rPr b="0" lang="fr-FR" sz="2200" spc="-1" strike="noStrike">
                <a:solidFill>
                  <a:srgbClr val="808080"/>
                </a:solidFill>
                <a:latin typeface="Arial"/>
                <a:ea typeface="ＭＳ Ｐゴシック"/>
              </a:rPr>
              <a:t> kind of problem, with dedicated notations (textual or graphical), support (editor, checkers, etc.)</a:t>
            </a:r>
            <a:endParaRPr b="0" lang="fr-FR" sz="2200" spc="-1" strike="noStrike">
              <a:latin typeface="Arial"/>
            </a:endParaRPr>
          </a:p>
          <a:p>
            <a:pPr marL="343080" indent="-340920">
              <a:lnSpc>
                <a:spcPct val="100000"/>
              </a:lnSpc>
              <a:buClr>
                <a:srgbClr val="ff0000"/>
              </a:buClr>
              <a:buFont typeface="Arial"/>
              <a:buChar char="•"/>
            </a:pPr>
            <a:r>
              <a:rPr b="0" lang="fr-FR" sz="2200" spc="-1" strike="noStrike">
                <a:solidFill>
                  <a:srgbClr val="808080"/>
                </a:solidFill>
                <a:latin typeface="Arial"/>
                <a:ea typeface="ＭＳ Ｐゴシック"/>
              </a:rPr>
              <a:t>Promises: more « efficient » languages for resolving a set of specific problems in a domain</a:t>
            </a:r>
            <a:endParaRPr b="0" lang="fr-FR" sz="2200" spc="-1" strike="noStrike">
              <a:latin typeface="Arial"/>
            </a:endParaRPr>
          </a:p>
          <a:p>
            <a:pPr>
              <a:lnSpc>
                <a:spcPct val="100000"/>
              </a:lnSpc>
            </a:pPr>
            <a:endParaRPr b="0" lang="fr-FR" sz="2200" spc="-1" strike="noStrike">
              <a:latin typeface="Arial"/>
            </a:endParaRPr>
          </a:p>
          <a:p>
            <a:pPr marL="343080" indent="-340920">
              <a:lnSpc>
                <a:spcPct val="100000"/>
              </a:lnSpc>
              <a:buClr>
                <a:srgbClr val="ff0000"/>
              </a:buClr>
              <a:buFont typeface="Arial"/>
              <a:buChar char="•"/>
            </a:pPr>
            <a:r>
              <a:rPr b="0" lang="fr-FR" sz="2200" spc="-1" strike="noStrike">
                <a:solidFill>
                  <a:srgbClr val="808080"/>
                </a:solidFill>
                <a:latin typeface="Arial"/>
                <a:ea typeface="ＭＳ Ｐゴシック"/>
              </a:rPr>
              <a:t>DSL ~ Modeling Language!</a:t>
            </a:r>
            <a:endParaRPr b="0" lang="fr-FR" sz="2200" spc="-1" strike="noStrike">
              <a:latin typeface="Arial"/>
            </a:endParaRPr>
          </a:p>
        </p:txBody>
      </p:sp>
      <p:sp>
        <p:nvSpPr>
          <p:cNvPr id="420" name="CustomShape 4"/>
          <p:cNvSpPr/>
          <p:nvPr/>
        </p:nvSpPr>
        <p:spPr>
          <a:xfrm>
            <a:off x="1475640" y="6488280"/>
            <a:ext cx="705456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GEMOC Studio Tutorial @ MODELS 2017 – Benoit Combemale and Julien Deantoni – Sep., 2017</a:t>
            </a:r>
            <a:endParaRPr b="0" lang="fr-FR" sz="1100" spc="-1" strike="noStrike">
              <a:latin typeface="Arial"/>
            </a:endParaRPr>
          </a:p>
        </p:txBody>
      </p:sp>
      <p:sp>
        <p:nvSpPr>
          <p:cNvPr id="421"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22" name="Image 9" descr=""/>
          <p:cNvPicPr/>
          <p:nvPr/>
        </p:nvPicPr>
        <p:blipFill>
          <a:blip r:embed="rId3"/>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7" name="Image 7" descr=""/>
          <p:cNvPicPr/>
          <p:nvPr/>
        </p:nvPicPr>
        <p:blipFill>
          <a:blip r:embed="rId1"/>
          <a:stretch/>
        </p:blipFill>
        <p:spPr>
          <a:xfrm>
            <a:off x="0" y="-5040"/>
            <a:ext cx="9141840" cy="6847200"/>
          </a:xfrm>
          <a:prstGeom prst="rect">
            <a:avLst/>
          </a:prstGeom>
          <a:ln>
            <a:noFill/>
          </a:ln>
        </p:spPr>
      </p:pic>
      <p:sp>
        <p:nvSpPr>
          <p:cNvPr id="738" name="CustomShape 1"/>
          <p:cNvSpPr/>
          <p:nvPr/>
        </p:nvSpPr>
        <p:spPr>
          <a:xfrm>
            <a:off x="1072080" y="297000"/>
            <a:ext cx="4703040" cy="968040"/>
          </a:xfrm>
          <a:prstGeom prst="rect">
            <a:avLst/>
          </a:prstGeom>
          <a:noFill/>
          <a:ln w="9360">
            <a:noFill/>
          </a:ln>
        </p:spPr>
        <p:style>
          <a:lnRef idx="0"/>
          <a:fillRef idx="0"/>
          <a:effectRef idx="0"/>
          <a:fontRef idx="minor"/>
        </p:style>
        <p:txBody>
          <a:bodyPr lIns="90000" rIns="90000" tIns="45000" bIns="45000">
            <a:normAutofit fontScale="3000"/>
          </a:bodyPr>
          <a:p>
            <a:pPr>
              <a:lnSpc>
                <a:spcPct val="80000"/>
              </a:lnSpc>
              <a:spcBef>
                <a:spcPts val="1477"/>
              </a:spcBef>
            </a:pPr>
            <a:r>
              <a:rPr b="1" lang="fr-FR" sz="6330" spc="-1" strike="noStrike">
                <a:solidFill>
                  <a:srgbClr val="ffffff"/>
                </a:solidFill>
                <a:latin typeface="Arial Rounded MT Bold"/>
                <a:ea typeface="Arial Rounded MT Bold"/>
              </a:rPr>
              <a:t>Hack your own languages?</a:t>
            </a:r>
            <a:r>
              <a:rPr b="1" lang="fr-FR" sz="5630" spc="-1" strike="noStrike">
                <a:solidFill>
                  <a:srgbClr val="ffffff"/>
                </a:solidFill>
                <a:latin typeface="Arial Rounded MT Bold"/>
                <a:ea typeface="Arial Rounded MT Bold"/>
              </a:rPr>
              <a:t> </a:t>
            </a:r>
            <a:endParaRPr b="0" lang="fr-FR" sz="5630" spc="-1" strike="noStrike">
              <a:latin typeface="Arial"/>
            </a:endParaRPr>
          </a:p>
          <a:p>
            <a:pPr>
              <a:lnSpc>
                <a:spcPct val="130000"/>
              </a:lnSpc>
              <a:spcBef>
                <a:spcPts val="1477"/>
              </a:spcBef>
            </a:pPr>
            <a:r>
              <a:rPr b="1" lang="fr-FR" sz="3570" spc="-1" strike="noStrike">
                <a:solidFill>
                  <a:srgbClr val="ffffff"/>
                </a:solidFill>
                <a:latin typeface="Arial Rounded MT Bold"/>
                <a:ea typeface="Arial Rounded MT Bold"/>
              </a:rPr>
              <a:t>Join us in the MDE/SLE group of the CNRS IRIT lab, in a freshly rebuilt campus of the warm city of Toulouse!</a:t>
            </a:r>
            <a:endParaRPr b="0" lang="fr-FR" sz="3570" spc="-1" strike="noStrike">
              <a:latin typeface="Arial"/>
            </a:endParaRPr>
          </a:p>
        </p:txBody>
      </p:sp>
      <p:sp>
        <p:nvSpPr>
          <p:cNvPr id="739" name="CustomShape 2"/>
          <p:cNvSpPr/>
          <p:nvPr/>
        </p:nvSpPr>
        <p:spPr>
          <a:xfrm>
            <a:off x="1767240" y="4389840"/>
            <a:ext cx="3363480" cy="968040"/>
          </a:xfrm>
          <a:prstGeom prst="rect">
            <a:avLst/>
          </a:prstGeom>
          <a:noFill/>
          <a:ln w="9360">
            <a:noFill/>
          </a:ln>
        </p:spPr>
        <p:style>
          <a:lnRef idx="0"/>
          <a:fillRef idx="0"/>
          <a:effectRef idx="0"/>
          <a:fontRef idx="minor"/>
        </p:style>
        <p:txBody>
          <a:bodyPr lIns="90000" rIns="90000" tIns="45000" bIns="45000" anchor="ctr"/>
          <a:p>
            <a:pPr algn="ctr">
              <a:lnSpc>
                <a:spcPct val="125000"/>
              </a:lnSpc>
            </a:pPr>
            <a:r>
              <a:rPr b="1" lang="fr-FR" sz="2400" spc="-1" strike="noStrike">
                <a:solidFill>
                  <a:srgbClr val="fefdff"/>
                </a:solidFill>
                <a:latin typeface="Arial"/>
                <a:ea typeface="ＭＳ Ｐゴシック"/>
              </a:rPr>
              <a:t>Open Positions </a:t>
            </a:r>
            <a:endParaRPr b="0" lang="fr-FR" sz="2400" spc="-1" strike="noStrike">
              <a:latin typeface="Arial"/>
            </a:endParaRPr>
          </a:p>
          <a:p>
            <a:pPr algn="ctr">
              <a:lnSpc>
                <a:spcPct val="125000"/>
              </a:lnSpc>
            </a:pPr>
            <a:r>
              <a:rPr b="1" lang="fr-FR" sz="2400" spc="-1" strike="noStrike">
                <a:solidFill>
                  <a:srgbClr val="fefdff"/>
                </a:solidFill>
                <a:latin typeface="Arial"/>
                <a:ea typeface="ＭＳ Ｐゴシック"/>
              </a:rPr>
              <a:t>for PhD and Postdoc</a:t>
            </a:r>
            <a:endParaRPr b="0" lang="fr-FR" sz="2400" spc="-1" strike="noStrike">
              <a:latin typeface="Arial"/>
            </a:endParaRPr>
          </a:p>
        </p:txBody>
      </p:sp>
      <p:pic>
        <p:nvPicPr>
          <p:cNvPr id="740" name="combemale.jpg" descr=""/>
          <p:cNvPicPr/>
          <p:nvPr/>
        </p:nvPicPr>
        <p:blipFill>
          <a:blip r:embed="rId2"/>
          <a:stretch/>
        </p:blipFill>
        <p:spPr>
          <a:xfrm>
            <a:off x="6204600" y="5587560"/>
            <a:ext cx="2936520" cy="1265760"/>
          </a:xfrm>
          <a:prstGeom prst="rect">
            <a:avLst/>
          </a:prstGeom>
          <a:ln w="12600">
            <a:noFill/>
          </a:ln>
        </p:spPr>
      </p:pic>
      <p:sp>
        <p:nvSpPr>
          <p:cNvPr id="741" name="CustomShape 3"/>
          <p:cNvSpPr/>
          <p:nvPr/>
        </p:nvSpPr>
        <p:spPr>
          <a:xfrm>
            <a:off x="360" y="5587560"/>
            <a:ext cx="6211800" cy="1265760"/>
          </a:xfrm>
          <a:prstGeom prst="rect">
            <a:avLst/>
          </a:prstGeom>
          <a:solidFill>
            <a:srgbClr val="ffffff"/>
          </a:solidFill>
          <a:ln w="12600">
            <a:noFill/>
          </a:ln>
        </p:spPr>
        <p:style>
          <a:lnRef idx="0"/>
          <a:fillRef idx="0"/>
          <a:effectRef idx="0"/>
          <a:fontRef idx="minor"/>
        </p:style>
      </p:sp>
      <p:sp>
        <p:nvSpPr>
          <p:cNvPr id="742" name="CustomShape 4"/>
          <p:cNvSpPr/>
          <p:nvPr/>
        </p:nvSpPr>
        <p:spPr>
          <a:xfrm>
            <a:off x="298800" y="5733360"/>
            <a:ext cx="5597640" cy="1086840"/>
          </a:xfrm>
          <a:prstGeom prst="rect">
            <a:avLst/>
          </a:prstGeom>
          <a:noFill/>
          <a:ln w="12600">
            <a:noFill/>
          </a:ln>
        </p:spPr>
        <p:style>
          <a:lnRef idx="0"/>
          <a:fillRef idx="0"/>
          <a:effectRef idx="0"/>
          <a:fontRef idx="minor"/>
        </p:style>
        <p:txBody>
          <a:bodyPr lIns="35640" rIns="35640" tIns="35640" bIns="35640">
            <a:normAutofit/>
          </a:bodyPr>
          <a:p>
            <a:pPr>
              <a:lnSpc>
                <a:spcPct val="80000"/>
              </a:lnSpc>
            </a:pPr>
            <a:r>
              <a:rPr b="0" lang="fr-FR" sz="1850" spc="-1" strike="noStrike" cap="all">
                <a:solidFill>
                  <a:srgbClr val="1c4672"/>
                </a:solidFill>
                <a:latin typeface="DIN Alternate"/>
                <a:ea typeface="DIN Alternate"/>
              </a:rPr>
              <a:t>Benoit Combemale</a:t>
            </a:r>
            <a:endParaRPr b="0" lang="fr-FR" sz="1850" spc="-1" strike="noStrike">
              <a:latin typeface="Arial"/>
            </a:endParaRPr>
          </a:p>
          <a:p>
            <a:pPr>
              <a:lnSpc>
                <a:spcPct val="80000"/>
              </a:lnSpc>
            </a:pPr>
            <a:r>
              <a:rPr b="0" lang="fr-FR" sz="1390" spc="-1" strike="noStrike" cap="all">
                <a:solidFill>
                  <a:srgbClr val="1c4672"/>
                </a:solidFill>
                <a:latin typeface="DIN Alternate"/>
                <a:ea typeface="DIN Alternate"/>
              </a:rPr>
              <a:t>Professor, Univ. Toulouse, France</a:t>
            </a:r>
            <a:endParaRPr b="0" lang="fr-FR" sz="1390" spc="-1" strike="noStrike">
              <a:latin typeface="Arial"/>
            </a:endParaRPr>
          </a:p>
          <a:p>
            <a:pPr>
              <a:lnSpc>
                <a:spcPct val="80000"/>
              </a:lnSpc>
            </a:pPr>
            <a:endParaRPr b="0" lang="fr-FR" sz="1390" spc="-1" strike="noStrike">
              <a:latin typeface="Arial"/>
            </a:endParaRPr>
          </a:p>
          <a:p>
            <a:pPr>
              <a:lnSpc>
                <a:spcPct val="80000"/>
              </a:lnSpc>
            </a:pPr>
            <a:r>
              <a:rPr b="0" lang="fr-FR" sz="1130" spc="-1" strike="noStrike" cap="all">
                <a:solidFill>
                  <a:srgbClr val="1c4672"/>
                </a:solidFill>
                <a:latin typeface="DIN Alternate"/>
                <a:ea typeface="DIN Alternate"/>
              </a:rPr>
              <a:t>http://combemale.Fr </a:t>
            </a:r>
            <a:endParaRPr b="0" lang="fr-FR" sz="1130" spc="-1" strike="noStrike">
              <a:latin typeface="Arial"/>
            </a:endParaRPr>
          </a:p>
          <a:p>
            <a:pPr>
              <a:lnSpc>
                <a:spcPct val="80000"/>
              </a:lnSpc>
            </a:pPr>
            <a:r>
              <a:rPr b="0" lang="fr-FR" sz="1130" spc="-1" strike="noStrike" cap="all">
                <a:solidFill>
                  <a:srgbClr val="1c4672"/>
                </a:solidFill>
                <a:latin typeface="DIN Alternate"/>
                <a:ea typeface="DIN Alternate"/>
              </a:rPr>
              <a:t>benoit.combemale@irit.fr</a:t>
            </a:r>
            <a:endParaRPr b="0" lang="fr-FR" sz="1130" spc="-1" strike="noStrike">
              <a:latin typeface="Arial"/>
            </a:endParaRPr>
          </a:p>
          <a:p>
            <a:pPr>
              <a:lnSpc>
                <a:spcPct val="80000"/>
              </a:lnSpc>
            </a:pPr>
            <a:r>
              <a:rPr b="0" lang="fr-FR" sz="1130" spc="-1" strike="noStrike" cap="all">
                <a:solidFill>
                  <a:srgbClr val="1c4672"/>
                </a:solidFill>
                <a:latin typeface="DIN Alternate"/>
                <a:ea typeface="DIN Alternate"/>
              </a:rPr>
              <a:t>@bcombemale</a:t>
            </a:r>
            <a:endParaRPr b="0" lang="fr-FR" sz="1130" spc="-1" strike="noStrike">
              <a:latin typeface="Arial"/>
            </a:endParaRPr>
          </a:p>
        </p:txBody>
      </p:sp>
      <p:pic>
        <p:nvPicPr>
          <p:cNvPr id="743" name="Image 1" descr=""/>
          <p:cNvPicPr/>
          <p:nvPr/>
        </p:nvPicPr>
        <p:blipFill>
          <a:blip r:embed="rId3"/>
          <a:stretch/>
        </p:blipFill>
        <p:spPr>
          <a:xfrm>
            <a:off x="6960600" y="204120"/>
            <a:ext cx="1971000" cy="2951640"/>
          </a:xfrm>
          <a:prstGeom prst="rect">
            <a:avLst/>
          </a:prstGeom>
          <a:ln>
            <a:noFill/>
          </a:ln>
          <a:effectLst>
            <a:softEdge rad="112500"/>
          </a:effectLst>
        </p:spPr>
      </p:pic>
      <p:pic>
        <p:nvPicPr>
          <p:cNvPr id="744" name="Image 4" descr=""/>
          <p:cNvPicPr/>
          <p:nvPr/>
        </p:nvPicPr>
        <p:blipFill>
          <a:blip r:embed="rId4"/>
          <a:stretch/>
        </p:blipFill>
        <p:spPr>
          <a:xfrm>
            <a:off x="5184000" y="3857760"/>
            <a:ext cx="3749400" cy="1560960"/>
          </a:xfrm>
          <a:prstGeom prst="rect">
            <a:avLst/>
          </a:prstGeom>
          <a:ln>
            <a:noFill/>
          </a:ln>
          <a:effectLst>
            <a:softEdge rad="112500"/>
          </a:effectLst>
        </p:spPr>
      </p:pic>
    </p:spTree>
  </p:cSld>
  <mc:AlternateContent>
    <mc:Choice Requires="p14">
      <p:transition spd="slow" p14:dur="2000"/>
    </mc:Choice>
    <mc:Fallback>
      <p:transition spd="slow"/>
    </mc:Fallback>
  </mc:AlternateContent>
  <p:timing>
    <p:tnLst>
      <p:par>
        <p:cTn id="124" dur="indefinite" restart="never" nodeType="tmRoot">
          <p:childTnLst>
            <p:seq>
              <p:cTn id="125"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745" name="Image 25" descr=""/>
          <p:cNvPicPr/>
          <p:nvPr/>
        </p:nvPicPr>
        <p:blipFill>
          <a:blip r:embed="rId1"/>
          <a:stretch/>
        </p:blipFill>
        <p:spPr>
          <a:xfrm>
            <a:off x="6655680" y="4973400"/>
            <a:ext cx="1225080" cy="1056240"/>
          </a:xfrm>
          <a:prstGeom prst="rect">
            <a:avLst/>
          </a:prstGeom>
          <a:ln>
            <a:noFill/>
          </a:ln>
        </p:spPr>
      </p:pic>
      <p:pic>
        <p:nvPicPr>
          <p:cNvPr id="746" name="Image 26" descr=""/>
          <p:cNvPicPr/>
          <p:nvPr/>
        </p:nvPicPr>
        <p:blipFill>
          <a:blip r:embed="rId2"/>
          <a:srcRect l="0" t="24760" r="0" b="17008"/>
          <a:stretch/>
        </p:blipFill>
        <p:spPr>
          <a:xfrm>
            <a:off x="6660720" y="4039920"/>
            <a:ext cx="2258640" cy="919800"/>
          </a:xfrm>
          <a:prstGeom prst="rect">
            <a:avLst/>
          </a:prstGeom>
          <a:ln>
            <a:noFill/>
          </a:ln>
        </p:spPr>
      </p:pic>
      <p:pic>
        <p:nvPicPr>
          <p:cNvPr id="747" name="Image 27" descr=""/>
          <p:cNvPicPr/>
          <p:nvPr/>
        </p:nvPicPr>
        <p:blipFill>
          <a:blip r:embed="rId3"/>
          <a:srcRect l="23939" t="0" r="5486" b="0"/>
          <a:stretch/>
        </p:blipFill>
        <p:spPr>
          <a:xfrm>
            <a:off x="7893720" y="4879440"/>
            <a:ext cx="1198800" cy="985680"/>
          </a:xfrm>
          <a:prstGeom prst="rect">
            <a:avLst/>
          </a:prstGeom>
          <a:ln>
            <a:noFill/>
          </a:ln>
        </p:spPr>
      </p:pic>
      <p:pic>
        <p:nvPicPr>
          <p:cNvPr id="748" name="Image 8" descr=""/>
          <p:cNvPicPr/>
          <p:nvPr/>
        </p:nvPicPr>
        <p:blipFill>
          <a:blip r:embed="rId4"/>
          <a:stretch/>
        </p:blipFill>
        <p:spPr>
          <a:xfrm>
            <a:off x="898920" y="4291920"/>
            <a:ext cx="2115000" cy="1320840"/>
          </a:xfrm>
          <a:prstGeom prst="rect">
            <a:avLst/>
          </a:prstGeom>
          <a:ln>
            <a:noFill/>
          </a:ln>
        </p:spPr>
      </p:pic>
      <p:sp>
        <p:nvSpPr>
          <p:cNvPr id="749"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Complex Software-Intensive Systems</a:t>
            </a:r>
            <a:endParaRPr b="0" lang="fr-FR" sz="2800" spc="-1" strike="noStrike">
              <a:latin typeface="Arial"/>
            </a:endParaRPr>
          </a:p>
        </p:txBody>
      </p:sp>
      <p:pic>
        <p:nvPicPr>
          <p:cNvPr id="750" name="Picture 2" descr=""/>
          <p:cNvPicPr/>
          <p:nvPr/>
        </p:nvPicPr>
        <p:blipFill>
          <a:blip r:embed="rId5"/>
          <a:stretch/>
        </p:blipFill>
        <p:spPr>
          <a:xfrm>
            <a:off x="3357000" y="908640"/>
            <a:ext cx="3193560" cy="1769760"/>
          </a:xfrm>
          <a:prstGeom prst="rect">
            <a:avLst/>
          </a:prstGeom>
          <a:ln w="9360">
            <a:noFill/>
          </a:ln>
        </p:spPr>
      </p:pic>
      <p:pic>
        <p:nvPicPr>
          <p:cNvPr id="751" name="Picture 7" descr=""/>
          <p:cNvPicPr/>
          <p:nvPr/>
        </p:nvPicPr>
        <p:blipFill>
          <a:blip r:embed="rId6"/>
          <a:stretch/>
        </p:blipFill>
        <p:spPr>
          <a:xfrm>
            <a:off x="4073400" y="4426200"/>
            <a:ext cx="2512440" cy="1883880"/>
          </a:xfrm>
          <a:prstGeom prst="rect">
            <a:avLst/>
          </a:prstGeom>
          <a:ln>
            <a:noFill/>
          </a:ln>
        </p:spPr>
      </p:pic>
      <p:pic>
        <p:nvPicPr>
          <p:cNvPr id="752" name="Picture 7" descr=""/>
          <p:cNvPicPr/>
          <p:nvPr/>
        </p:nvPicPr>
        <p:blipFill>
          <a:blip r:embed="rId7"/>
          <a:stretch/>
        </p:blipFill>
        <p:spPr>
          <a:xfrm>
            <a:off x="217800" y="1161720"/>
            <a:ext cx="2732040" cy="1820520"/>
          </a:xfrm>
          <a:prstGeom prst="rect">
            <a:avLst/>
          </a:prstGeom>
          <a:ln>
            <a:noFill/>
          </a:ln>
        </p:spPr>
      </p:pic>
      <p:pic>
        <p:nvPicPr>
          <p:cNvPr id="753" name="Image 17" descr=""/>
          <p:cNvPicPr/>
          <p:nvPr/>
        </p:nvPicPr>
        <p:blipFill>
          <a:blip r:embed="rId8"/>
          <a:stretch/>
        </p:blipFill>
        <p:spPr>
          <a:xfrm>
            <a:off x="21240" y="2801520"/>
            <a:ext cx="2086200" cy="1462680"/>
          </a:xfrm>
          <a:prstGeom prst="rect">
            <a:avLst/>
          </a:prstGeom>
          <a:ln>
            <a:noFill/>
          </a:ln>
        </p:spPr>
      </p:pic>
      <p:pic>
        <p:nvPicPr>
          <p:cNvPr id="754" name="Picture 6" descr=""/>
          <p:cNvPicPr/>
          <p:nvPr/>
        </p:nvPicPr>
        <p:blipFill>
          <a:blip r:embed="rId9"/>
          <a:stretch/>
        </p:blipFill>
        <p:spPr>
          <a:xfrm>
            <a:off x="6409800" y="1556640"/>
            <a:ext cx="2732040" cy="2048760"/>
          </a:xfrm>
          <a:prstGeom prst="rect">
            <a:avLst/>
          </a:prstGeom>
          <a:ln>
            <a:noFill/>
          </a:ln>
        </p:spPr>
      </p:pic>
      <p:pic>
        <p:nvPicPr>
          <p:cNvPr id="755" name="Image 20" descr=""/>
          <p:cNvPicPr/>
          <p:nvPr/>
        </p:nvPicPr>
        <p:blipFill>
          <a:blip r:embed="rId10"/>
          <a:stretch/>
        </p:blipFill>
        <p:spPr>
          <a:xfrm>
            <a:off x="2867760" y="2422800"/>
            <a:ext cx="3423600" cy="2382120"/>
          </a:xfrm>
          <a:prstGeom prst="rect">
            <a:avLst/>
          </a:prstGeom>
          <a:ln>
            <a:noFill/>
          </a:ln>
        </p:spPr>
      </p:pic>
      <p:sp>
        <p:nvSpPr>
          <p:cNvPr id="756" name="CustomShape 2"/>
          <p:cNvSpPr/>
          <p:nvPr/>
        </p:nvSpPr>
        <p:spPr>
          <a:xfrm>
            <a:off x="1023120" y="1989000"/>
            <a:ext cx="7198560" cy="2659320"/>
          </a:xfrm>
          <a:prstGeom prst="rect">
            <a:avLst/>
          </a:prstGeom>
          <a:solidFill>
            <a:schemeClr val="bg1">
              <a:alpha val="95000"/>
            </a:schemeClr>
          </a:solidFill>
          <a:ln w="25560">
            <a:solidFill>
              <a:srgbClr val="000000"/>
            </a:solidFill>
            <a:round/>
          </a:ln>
        </p:spPr>
        <p:style>
          <a:lnRef idx="0"/>
          <a:fillRef idx="0"/>
          <a:effectRef idx="0"/>
          <a:fontRef idx="minor"/>
        </p:style>
        <p:txBody>
          <a:bodyPr wrap="none" lIns="47880" rIns="0" tIns="24120" bIns="24120" anchor="ctr"/>
          <a:p>
            <a:pPr marL="680400" indent="-569520">
              <a:lnSpc>
                <a:spcPct val="100000"/>
              </a:lnSpc>
              <a:spcBef>
                <a:spcPts val="601"/>
              </a:spcBef>
              <a:buClr>
                <a:srgbClr val="ff0000"/>
              </a:buClr>
              <a:buFont typeface="Arial"/>
              <a:buChar char="•"/>
            </a:pPr>
            <a:r>
              <a:rPr b="1" lang="fr-FR" sz="2800" spc="-1" strike="noStrike">
                <a:solidFill>
                  <a:srgbClr val="ff0000"/>
                </a:solidFill>
                <a:latin typeface="HelveticaNeue"/>
                <a:ea typeface="ヒラギノ角ゴ ProN W3"/>
              </a:rPr>
              <a:t>Multi-engineering approach</a:t>
            </a:r>
            <a:endParaRPr b="0" lang="fr-FR" sz="2800" spc="-1" strike="noStrike">
              <a:latin typeface="Arial"/>
            </a:endParaRPr>
          </a:p>
          <a:p>
            <a:pPr marL="680400" indent="-569520">
              <a:lnSpc>
                <a:spcPct val="100000"/>
              </a:lnSpc>
              <a:spcBef>
                <a:spcPts val="601"/>
              </a:spcBef>
              <a:buClr>
                <a:srgbClr val="ff0000"/>
              </a:buClr>
              <a:buFont typeface="Arial"/>
              <a:buChar char="•"/>
            </a:pPr>
            <a:r>
              <a:rPr b="1" lang="fr-FR" sz="2800" spc="-1" strike="noStrike">
                <a:solidFill>
                  <a:srgbClr val="ff0000"/>
                </a:solidFill>
                <a:latin typeface="HelveticaNeue"/>
                <a:ea typeface="ヒラギノ角ゴ ProN W3"/>
              </a:rPr>
              <a:t>Domain-specific modeling</a:t>
            </a:r>
            <a:endParaRPr b="0" lang="fr-FR" sz="2800" spc="-1" strike="noStrike">
              <a:latin typeface="Arial"/>
            </a:endParaRPr>
          </a:p>
          <a:p>
            <a:pPr marL="680400" indent="-569520">
              <a:lnSpc>
                <a:spcPct val="100000"/>
              </a:lnSpc>
              <a:spcBef>
                <a:spcPts val="601"/>
              </a:spcBef>
              <a:buClr>
                <a:srgbClr val="ff0000"/>
              </a:buClr>
              <a:buFont typeface="Arial"/>
              <a:buChar char="•"/>
            </a:pPr>
            <a:r>
              <a:rPr b="1" lang="fr-FR" sz="2800" spc="-1" strike="noStrike">
                <a:solidFill>
                  <a:srgbClr val="ff0000"/>
                </a:solidFill>
                <a:latin typeface="HelveticaNeue"/>
                <a:ea typeface="ヒラギノ角ゴ ProN W3"/>
              </a:rPr>
              <a:t>High variability and customization </a:t>
            </a:r>
            <a:endParaRPr b="0" lang="fr-FR" sz="2800" spc="-1" strike="noStrike">
              <a:latin typeface="Arial"/>
            </a:endParaRPr>
          </a:p>
          <a:p>
            <a:pPr marL="680400" indent="-569520">
              <a:lnSpc>
                <a:spcPct val="100000"/>
              </a:lnSpc>
              <a:spcBef>
                <a:spcPts val="601"/>
              </a:spcBef>
              <a:buClr>
                <a:srgbClr val="ff0000"/>
              </a:buClr>
              <a:buFont typeface="Arial"/>
              <a:buChar char="•"/>
            </a:pPr>
            <a:r>
              <a:rPr b="1" lang="fr-FR" sz="2800" spc="-1" strike="noStrike">
                <a:solidFill>
                  <a:srgbClr val="ff0000"/>
                </a:solidFill>
                <a:latin typeface="HelveticaNeue"/>
                <a:ea typeface="ヒラギノ角ゴ ProN W3"/>
              </a:rPr>
              <a:t>Software as integration layer</a:t>
            </a:r>
            <a:endParaRPr b="0" lang="fr-FR" sz="2800" spc="-1" strike="noStrike">
              <a:latin typeface="Arial"/>
            </a:endParaRPr>
          </a:p>
          <a:p>
            <a:pPr marL="680400" indent="-569520">
              <a:lnSpc>
                <a:spcPct val="100000"/>
              </a:lnSpc>
              <a:spcBef>
                <a:spcPts val="601"/>
              </a:spcBef>
              <a:buClr>
                <a:srgbClr val="ff0000"/>
              </a:buClr>
              <a:buFont typeface="Arial"/>
              <a:buChar char="•"/>
            </a:pPr>
            <a:r>
              <a:rPr b="1" lang="fr-FR" sz="2800" spc="-1" strike="noStrike">
                <a:solidFill>
                  <a:srgbClr val="ff0000"/>
                </a:solidFill>
                <a:latin typeface="HelveticaNeue"/>
                <a:ea typeface="ヒラギノ角ゴ ProN W3"/>
              </a:rPr>
              <a:t>Openness and dynamicity </a:t>
            </a:r>
            <a:endParaRPr b="0" lang="fr-FR" sz="2800" spc="-1" strike="noStrike">
              <a:latin typeface="Arial"/>
            </a:endParaRPr>
          </a:p>
        </p:txBody>
      </p:sp>
      <p:sp>
        <p:nvSpPr>
          <p:cNvPr id="757" name="CustomShape 3"/>
          <p:cNvSpPr/>
          <p:nvPr/>
        </p:nvSpPr>
        <p:spPr>
          <a:xfrm>
            <a:off x="8604000" y="652536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0899A79D-62B8-4262-B51B-ABE1FB810013}"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758" name="CustomShape 4"/>
          <p:cNvSpPr/>
          <p:nvPr/>
        </p:nvSpPr>
        <p:spPr>
          <a:xfrm>
            <a:off x="1475640" y="6488280"/>
            <a:ext cx="705456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GEMOC Studio Tutorial @ MODELS 2017 – Benoit Combemale and Julien Deantoni – Sep., 2017</a:t>
            </a:r>
            <a:endParaRPr b="0" lang="fr-FR" sz="1100" spc="-1" strike="noStrike">
              <a:latin typeface="Arial"/>
            </a:endParaRPr>
          </a:p>
        </p:txBody>
      </p:sp>
      <p:sp>
        <p:nvSpPr>
          <p:cNvPr id="759"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760" name="Image 22" descr=""/>
          <p:cNvPicPr/>
          <p:nvPr/>
        </p:nvPicPr>
        <p:blipFill>
          <a:blip r:embed="rId11"/>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126" dur="indefinite" restart="never" nodeType="tmRoot">
          <p:childTnLst>
            <p:seq>
              <p:cTn id="127" dur="indefinite" nodeType="mainSeq">
                <p:childTnLst>
                  <p:par>
                    <p:cTn id="128" fill="hold">
                      <p:stCondLst>
                        <p:cond delay="indefinite"/>
                      </p:stCondLst>
                      <p:childTnLst>
                        <p:par>
                          <p:cTn id="129" fill="hold">
                            <p:stCondLst>
                              <p:cond delay="0"/>
                            </p:stCondLst>
                            <p:childTnLst>
                              <p:par>
                                <p:cTn id="130" nodeType="clickEffect" fill="hold" presetClass="entr" presetID="1">
                                  <p:stCondLst>
                                    <p:cond delay="0"/>
                                  </p:stCondLst>
                                  <p:childTnLst>
                                    <p:set>
                                      <p:cBhvr>
                                        <p:cTn id="131" dur="1" fill="hold">
                                          <p:stCondLst>
                                            <p:cond delay="0"/>
                                          </p:stCondLst>
                                        </p:cTn>
                                        <p:tgtEl>
                                          <p:spTgt spid="753"/>
                                        </p:tgtEl>
                                        <p:attrNameLst>
                                          <p:attrName>style.visibility</p:attrName>
                                        </p:attrNameLst>
                                      </p:cBhvr>
                                      <p:to>
                                        <p:strVal val="visible"/>
                                      </p:to>
                                    </p:set>
                                  </p:childTnLst>
                                </p:cTn>
                              </p:par>
                              <p:par>
                                <p:cTn id="132" nodeType="withEffect" fill="hold" presetClass="entr" presetID="1">
                                  <p:stCondLst>
                                    <p:cond delay="0"/>
                                  </p:stCondLst>
                                  <p:childTnLst>
                                    <p:set>
                                      <p:cBhvr>
                                        <p:cTn id="133" dur="1" fill="hold">
                                          <p:stCondLst>
                                            <p:cond delay="0"/>
                                          </p:stCondLst>
                                        </p:cTn>
                                        <p:tgtEl>
                                          <p:spTgt spid="748"/>
                                        </p:tgtEl>
                                        <p:attrNameLst>
                                          <p:attrName>style.visibility</p:attrName>
                                        </p:attrNameLst>
                                      </p:cBhvr>
                                      <p:to>
                                        <p:strVal val="visible"/>
                                      </p:to>
                                    </p:set>
                                  </p:childTnLst>
                                </p:cTn>
                              </p:par>
                              <p:par>
                                <p:cTn id="134" nodeType="withEffect" fill="hold" presetClass="entr" presetID="1">
                                  <p:stCondLst>
                                    <p:cond delay="0"/>
                                  </p:stCondLst>
                                  <p:childTnLst>
                                    <p:set>
                                      <p:cBhvr>
                                        <p:cTn id="135" dur="1" fill="hold">
                                          <p:stCondLst>
                                            <p:cond delay="0"/>
                                          </p:stCondLst>
                                        </p:cTn>
                                        <p:tgtEl>
                                          <p:spTgt spid="752"/>
                                        </p:tgtEl>
                                        <p:attrNameLst>
                                          <p:attrName>style.visibility</p:attrName>
                                        </p:attrNameLst>
                                      </p:cBhvr>
                                      <p:to>
                                        <p:strVal val="visible"/>
                                      </p:to>
                                    </p:set>
                                  </p:childTnLst>
                                </p:cTn>
                              </p:par>
                              <p:par>
                                <p:cTn id="136" nodeType="withEffect" fill="hold" presetClass="entr" presetID="1">
                                  <p:stCondLst>
                                    <p:cond delay="0"/>
                                  </p:stCondLst>
                                  <p:childTnLst>
                                    <p:set>
                                      <p:cBhvr>
                                        <p:cTn id="137" dur="1" fill="hold">
                                          <p:stCondLst>
                                            <p:cond delay="0"/>
                                          </p:stCondLst>
                                        </p:cTn>
                                        <p:tgtEl>
                                          <p:spTgt spid="750"/>
                                        </p:tgtEl>
                                        <p:attrNameLst>
                                          <p:attrName>style.visibility</p:attrName>
                                        </p:attrNameLst>
                                      </p:cBhvr>
                                      <p:to>
                                        <p:strVal val="visible"/>
                                      </p:to>
                                    </p:set>
                                  </p:childTnLst>
                                </p:cTn>
                              </p:par>
                              <p:par>
                                <p:cTn id="138" nodeType="withEffect" fill="hold" presetClass="entr" presetID="1">
                                  <p:stCondLst>
                                    <p:cond delay="0"/>
                                  </p:stCondLst>
                                  <p:childTnLst>
                                    <p:set>
                                      <p:cBhvr>
                                        <p:cTn id="139" dur="1" fill="hold">
                                          <p:stCondLst>
                                            <p:cond delay="0"/>
                                          </p:stCondLst>
                                        </p:cTn>
                                        <p:tgtEl>
                                          <p:spTgt spid="754"/>
                                        </p:tgtEl>
                                        <p:attrNameLst>
                                          <p:attrName>style.visibility</p:attrName>
                                        </p:attrNameLst>
                                      </p:cBhvr>
                                      <p:to>
                                        <p:strVal val="visible"/>
                                      </p:to>
                                    </p:set>
                                  </p:childTnLst>
                                </p:cTn>
                              </p:par>
                              <p:par>
                                <p:cTn id="140" nodeType="withEffect" fill="hold" presetClass="entr" presetID="1">
                                  <p:stCondLst>
                                    <p:cond delay="0"/>
                                  </p:stCondLst>
                                  <p:childTnLst>
                                    <p:set>
                                      <p:cBhvr>
                                        <p:cTn id="141" dur="1" fill="hold">
                                          <p:stCondLst>
                                            <p:cond delay="0"/>
                                          </p:stCondLst>
                                        </p:cTn>
                                        <p:tgtEl>
                                          <p:spTgt spid="746"/>
                                        </p:tgtEl>
                                        <p:attrNameLst>
                                          <p:attrName>style.visibility</p:attrName>
                                        </p:attrNameLst>
                                      </p:cBhvr>
                                      <p:to>
                                        <p:strVal val="visible"/>
                                      </p:to>
                                    </p:set>
                                  </p:childTnLst>
                                </p:cTn>
                              </p:par>
                              <p:par>
                                <p:cTn id="142" nodeType="withEffect" fill="hold" presetClass="entr" presetID="1">
                                  <p:stCondLst>
                                    <p:cond delay="0"/>
                                  </p:stCondLst>
                                  <p:childTnLst>
                                    <p:set>
                                      <p:cBhvr>
                                        <p:cTn id="143" dur="1" fill="hold">
                                          <p:stCondLst>
                                            <p:cond delay="0"/>
                                          </p:stCondLst>
                                        </p:cTn>
                                        <p:tgtEl>
                                          <p:spTgt spid="745"/>
                                        </p:tgtEl>
                                        <p:attrNameLst>
                                          <p:attrName>style.visibility</p:attrName>
                                        </p:attrNameLst>
                                      </p:cBhvr>
                                      <p:to>
                                        <p:strVal val="visible"/>
                                      </p:to>
                                    </p:set>
                                  </p:childTnLst>
                                </p:cTn>
                              </p:par>
                              <p:par>
                                <p:cTn id="144" nodeType="withEffect" fill="hold" presetClass="entr" presetID="1">
                                  <p:stCondLst>
                                    <p:cond delay="0"/>
                                  </p:stCondLst>
                                  <p:childTnLst>
                                    <p:set>
                                      <p:cBhvr>
                                        <p:cTn id="145" dur="1" fill="hold">
                                          <p:stCondLst>
                                            <p:cond delay="0"/>
                                          </p:stCondLst>
                                        </p:cTn>
                                        <p:tgtEl>
                                          <p:spTgt spid="747"/>
                                        </p:tgtEl>
                                        <p:attrNameLst>
                                          <p:attrName>style.visibility</p:attrName>
                                        </p:attrNameLst>
                                      </p:cBhvr>
                                      <p:to>
                                        <p:strVal val="visible"/>
                                      </p:to>
                                    </p:set>
                                  </p:childTnLst>
                                </p:cTn>
                              </p:par>
                              <p:par>
                                <p:cTn id="146" nodeType="withEffect" fill="hold" presetClass="entr" presetID="1">
                                  <p:stCondLst>
                                    <p:cond delay="0"/>
                                  </p:stCondLst>
                                  <p:childTnLst>
                                    <p:set>
                                      <p:cBhvr>
                                        <p:cTn id="147" dur="1" fill="hold">
                                          <p:stCondLst>
                                            <p:cond delay="0"/>
                                          </p:stCondLst>
                                        </p:cTn>
                                        <p:tgtEl>
                                          <p:spTgt spid="751"/>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1">
                                  <p:stCondLst>
                                    <p:cond delay="0"/>
                                  </p:stCondLst>
                                  <p:childTnLst>
                                    <p:set>
                                      <p:cBhvr>
                                        <p:cTn id="151"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761" name="Picture 2" descr=""/>
          <p:cNvPicPr/>
          <p:nvPr/>
        </p:nvPicPr>
        <p:blipFill>
          <a:blip r:embed="rId1"/>
          <a:stretch/>
        </p:blipFill>
        <p:spPr>
          <a:xfrm>
            <a:off x="0" y="307800"/>
            <a:ext cx="9177120" cy="6511680"/>
          </a:xfrm>
          <a:prstGeom prst="rect">
            <a:avLst/>
          </a:prstGeom>
          <a:ln>
            <a:noFill/>
          </a:ln>
        </p:spPr>
      </p:pic>
      <p:sp>
        <p:nvSpPr>
          <p:cNvPr id="762" name="CustomShape 1"/>
          <p:cNvSpPr/>
          <p:nvPr/>
        </p:nvSpPr>
        <p:spPr>
          <a:xfrm>
            <a:off x="167040" y="2416320"/>
            <a:ext cx="2833200" cy="1111680"/>
          </a:xfrm>
          <a:prstGeom prst="wedgeEllipseCallout">
            <a:avLst>
              <a:gd name="adj1" fmla="val 58363"/>
              <a:gd name="adj2" fmla="val -8221"/>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Aerodynamics</a:t>
            </a:r>
            <a:r>
              <a:rPr b="0" lang="fr-FR" sz="2000" spc="-1" strike="noStrike">
                <a:solidFill>
                  <a:srgbClr val="000000"/>
                </a:solidFill>
                <a:latin typeface="Helvetica Neue Light"/>
                <a:ea typeface="ヒラギノ角ゴ ProN W3"/>
              </a:rPr>
              <a:t> </a:t>
            </a:r>
            <a:endParaRPr b="0" lang="fr-FR" sz="2000" spc="-1" strike="noStrike">
              <a:latin typeface="Arial"/>
            </a:endParaRPr>
          </a:p>
        </p:txBody>
      </p:sp>
      <p:sp>
        <p:nvSpPr>
          <p:cNvPr id="763" name="CustomShape 2"/>
          <p:cNvSpPr/>
          <p:nvPr/>
        </p:nvSpPr>
        <p:spPr>
          <a:xfrm>
            <a:off x="6495840" y="5302440"/>
            <a:ext cx="1871280" cy="1263600"/>
          </a:xfrm>
          <a:prstGeom prst="wedgeEllipseCallout">
            <a:avLst>
              <a:gd name="adj1" fmla="val -58822"/>
              <a:gd name="adj2" fmla="val -51585"/>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Authorities</a:t>
            </a:r>
            <a:endParaRPr b="0" lang="fr-FR" sz="2000" spc="-1" strike="noStrike">
              <a:latin typeface="Arial"/>
            </a:endParaRPr>
          </a:p>
        </p:txBody>
      </p:sp>
      <p:sp>
        <p:nvSpPr>
          <p:cNvPr id="764" name="CustomShape 3"/>
          <p:cNvSpPr/>
          <p:nvPr/>
        </p:nvSpPr>
        <p:spPr>
          <a:xfrm>
            <a:off x="723960" y="998640"/>
            <a:ext cx="1871280" cy="1263600"/>
          </a:xfrm>
          <a:prstGeom prst="wedgeEllipseCallout">
            <a:avLst>
              <a:gd name="adj1" fmla="val 59294"/>
              <a:gd name="adj2" fmla="val 30977"/>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Avionics</a:t>
            </a:r>
            <a:endParaRPr b="0" lang="fr-FR" sz="2000" spc="-1" strike="noStrike">
              <a:latin typeface="Arial"/>
            </a:endParaRPr>
          </a:p>
        </p:txBody>
      </p:sp>
      <p:sp>
        <p:nvSpPr>
          <p:cNvPr id="765" name="CustomShape 4"/>
          <p:cNvSpPr/>
          <p:nvPr/>
        </p:nvSpPr>
        <p:spPr>
          <a:xfrm>
            <a:off x="6698520" y="3884760"/>
            <a:ext cx="2175120" cy="1263600"/>
          </a:xfrm>
          <a:prstGeom prst="wedgeEllipseCallout">
            <a:avLst>
              <a:gd name="adj1" fmla="val -61403"/>
              <a:gd name="adj2" fmla="val -9553"/>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Safety</a:t>
            </a:r>
            <a:endParaRPr b="0" lang="fr-FR" sz="2000" spc="-1" strike="noStrike">
              <a:latin typeface="Arial"/>
            </a:endParaRPr>
          </a:p>
          <a:p>
            <a:pPr algn="ctr">
              <a:lnSpc>
                <a:spcPct val="100000"/>
              </a:lnSpc>
            </a:pPr>
            <a:r>
              <a:rPr b="0" lang="fr-FR" sz="2000" spc="-1" strike="noStrike">
                <a:solidFill>
                  <a:srgbClr val="000000"/>
                </a:solidFill>
                <a:latin typeface="Helvetica Neue"/>
                <a:ea typeface="ヒラギノ角ゴ ProN W3"/>
              </a:rPr>
              <a:t>Regulations</a:t>
            </a:r>
            <a:endParaRPr b="0" lang="fr-FR" sz="2000" spc="-1" strike="noStrike">
              <a:latin typeface="Arial"/>
            </a:endParaRPr>
          </a:p>
        </p:txBody>
      </p:sp>
      <p:sp>
        <p:nvSpPr>
          <p:cNvPr id="766" name="CustomShape 5"/>
          <p:cNvSpPr/>
          <p:nvPr/>
        </p:nvSpPr>
        <p:spPr>
          <a:xfrm>
            <a:off x="4977000" y="23760"/>
            <a:ext cx="1871280" cy="1263600"/>
          </a:xfrm>
          <a:prstGeom prst="wedgeEllipseCallout">
            <a:avLst>
              <a:gd name="adj1" fmla="val -44161"/>
              <a:gd name="adj2" fmla="val 64747"/>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Airlines</a:t>
            </a:r>
            <a:endParaRPr b="0" lang="fr-FR" sz="2000" spc="-1" strike="noStrike">
              <a:latin typeface="Arial"/>
            </a:endParaRPr>
          </a:p>
        </p:txBody>
      </p:sp>
      <p:sp>
        <p:nvSpPr>
          <p:cNvPr id="767" name="CustomShape 6"/>
          <p:cNvSpPr/>
          <p:nvPr/>
        </p:nvSpPr>
        <p:spPr>
          <a:xfrm>
            <a:off x="420120" y="3783240"/>
            <a:ext cx="2023200" cy="1212840"/>
          </a:xfrm>
          <a:prstGeom prst="wedgeEllipseCallout">
            <a:avLst>
              <a:gd name="adj1" fmla="val 56873"/>
              <a:gd name="adj2" fmla="val -11992"/>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Propulsion</a:t>
            </a:r>
            <a:endParaRPr b="0" lang="fr-FR" sz="2000" spc="-1" strike="noStrike">
              <a:latin typeface="Arial"/>
            </a:endParaRPr>
          </a:p>
          <a:p>
            <a:pPr algn="ctr">
              <a:lnSpc>
                <a:spcPct val="100000"/>
              </a:lnSpc>
            </a:pPr>
            <a:r>
              <a:rPr b="0" lang="fr-FR" sz="2000" spc="-1" strike="noStrike">
                <a:solidFill>
                  <a:srgbClr val="000000"/>
                </a:solidFill>
                <a:latin typeface="Helvetica Neue"/>
                <a:ea typeface="ヒラギノ角ゴ ProN W3"/>
              </a:rPr>
              <a:t>System</a:t>
            </a:r>
            <a:endParaRPr b="0" lang="fr-FR" sz="2000" spc="-1" strike="noStrike">
              <a:latin typeface="Arial"/>
            </a:endParaRPr>
          </a:p>
        </p:txBody>
      </p:sp>
      <p:sp>
        <p:nvSpPr>
          <p:cNvPr id="768" name="CustomShape 7"/>
          <p:cNvSpPr/>
          <p:nvPr/>
        </p:nvSpPr>
        <p:spPr>
          <a:xfrm>
            <a:off x="2344320" y="87480"/>
            <a:ext cx="1972440" cy="1263600"/>
          </a:xfrm>
          <a:prstGeom prst="wedgeEllipseCallout">
            <a:avLst>
              <a:gd name="adj1" fmla="val 31909"/>
              <a:gd name="adj2" fmla="val 51992"/>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Mechanical</a:t>
            </a:r>
            <a:endParaRPr b="0" lang="fr-FR" sz="2000" spc="-1" strike="noStrike">
              <a:latin typeface="Arial"/>
            </a:endParaRPr>
          </a:p>
          <a:p>
            <a:pPr algn="ctr">
              <a:lnSpc>
                <a:spcPct val="100000"/>
              </a:lnSpc>
            </a:pPr>
            <a:r>
              <a:rPr b="0" lang="fr-FR" sz="2000" spc="-1" strike="noStrike">
                <a:solidFill>
                  <a:srgbClr val="000000"/>
                </a:solidFill>
                <a:latin typeface="Helvetica Neue"/>
                <a:ea typeface="ヒラギノ角ゴ ProN W3"/>
              </a:rPr>
              <a:t>Structure</a:t>
            </a:r>
            <a:endParaRPr b="0" lang="fr-FR" sz="2000" spc="-1" strike="noStrike">
              <a:latin typeface="Arial"/>
            </a:endParaRPr>
          </a:p>
        </p:txBody>
      </p:sp>
      <p:sp>
        <p:nvSpPr>
          <p:cNvPr id="769" name="CustomShape 8"/>
          <p:cNvSpPr/>
          <p:nvPr/>
        </p:nvSpPr>
        <p:spPr>
          <a:xfrm>
            <a:off x="6764400" y="2365920"/>
            <a:ext cx="2377440" cy="1415520"/>
          </a:xfrm>
          <a:prstGeom prst="wedgeEllipseCallout">
            <a:avLst>
              <a:gd name="adj1" fmla="val -61403"/>
              <a:gd name="adj2" fmla="val -9553"/>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Environmental</a:t>
            </a:r>
            <a:endParaRPr b="0" lang="fr-FR" sz="2000" spc="-1" strike="noStrike">
              <a:latin typeface="Arial"/>
            </a:endParaRPr>
          </a:p>
          <a:p>
            <a:pPr algn="ctr">
              <a:lnSpc>
                <a:spcPct val="100000"/>
              </a:lnSpc>
            </a:pPr>
            <a:r>
              <a:rPr b="0" lang="fr-FR" sz="2000" spc="-1" strike="noStrike">
                <a:solidFill>
                  <a:srgbClr val="000000"/>
                </a:solidFill>
                <a:latin typeface="Helvetica Neue"/>
                <a:ea typeface="ヒラギノ角ゴ ProN W3"/>
              </a:rPr>
              <a:t>Impact</a:t>
            </a:r>
            <a:endParaRPr b="0" lang="fr-FR" sz="2000" spc="-1" strike="noStrike">
              <a:latin typeface="Arial"/>
            </a:endParaRPr>
          </a:p>
        </p:txBody>
      </p:sp>
      <p:sp>
        <p:nvSpPr>
          <p:cNvPr id="770" name="CustomShape 9"/>
          <p:cNvSpPr/>
          <p:nvPr/>
        </p:nvSpPr>
        <p:spPr>
          <a:xfrm>
            <a:off x="3559320" y="5656680"/>
            <a:ext cx="2630520" cy="1199160"/>
          </a:xfrm>
          <a:prstGeom prst="wedgeEllipseCallout">
            <a:avLst>
              <a:gd name="adj1" fmla="val 21552"/>
              <a:gd name="adj2" fmla="val -61155"/>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Navigation</a:t>
            </a:r>
            <a:endParaRPr b="0" lang="fr-FR" sz="2000" spc="-1" strike="noStrike">
              <a:latin typeface="Arial"/>
            </a:endParaRPr>
          </a:p>
        </p:txBody>
      </p:sp>
      <p:sp>
        <p:nvSpPr>
          <p:cNvPr id="771" name="CustomShape 10"/>
          <p:cNvSpPr/>
          <p:nvPr/>
        </p:nvSpPr>
        <p:spPr>
          <a:xfrm>
            <a:off x="0" y="5403600"/>
            <a:ext cx="3202920" cy="1263600"/>
          </a:xfrm>
          <a:prstGeom prst="wedgeEllipseCallout">
            <a:avLst>
              <a:gd name="adj1" fmla="val 49216"/>
              <a:gd name="adj2" fmla="val -56072"/>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Communications</a:t>
            </a:r>
            <a:endParaRPr b="0" lang="fr-FR" sz="2000" spc="-1" strike="noStrike">
              <a:latin typeface="Arial"/>
            </a:endParaRPr>
          </a:p>
        </p:txBody>
      </p:sp>
      <p:sp>
        <p:nvSpPr>
          <p:cNvPr id="772" name="CustomShape 11"/>
          <p:cNvSpPr/>
          <p:nvPr/>
        </p:nvSpPr>
        <p:spPr>
          <a:xfrm>
            <a:off x="6850440" y="846720"/>
            <a:ext cx="2291400" cy="1263600"/>
          </a:xfrm>
          <a:prstGeom prst="wedgeEllipseCallout">
            <a:avLst>
              <a:gd name="adj1" fmla="val -59375"/>
              <a:gd name="adj2" fmla="val 40733"/>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Human-Machine Interaction</a:t>
            </a:r>
            <a:endParaRPr b="0" lang="fr-FR" sz="2000" spc="-1" strike="noStrike">
              <a:latin typeface="Arial"/>
            </a:endParaRPr>
          </a:p>
        </p:txBody>
      </p:sp>
      <p:sp>
        <p:nvSpPr>
          <p:cNvPr id="773" name="CustomShape 1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gn="r">
              <a:lnSpc>
                <a:spcPct val="100000"/>
              </a:lnSpc>
            </a:pPr>
            <a:fld id="{6FED29BD-2C78-426A-BD05-1F081D7B8FC0}" type="slidenum">
              <a:rPr b="0" lang="fr-FR" sz="1100" spc="-1" strike="noStrike">
                <a:solidFill>
                  <a:srgbClr val="000000"/>
                </a:solidFill>
                <a:latin typeface="Helvetica Neue"/>
                <a:ea typeface="ＭＳ Ｐゴシック"/>
              </a:rPr>
              <a:t>&lt;number&gt;</a:t>
            </a:fld>
            <a:endParaRPr b="0" lang="fr-FR" sz="1100" spc="-1" strike="noStrike">
              <a:latin typeface="Arial"/>
            </a:endParaRPr>
          </a:p>
        </p:txBody>
      </p:sp>
      <p:grpSp>
        <p:nvGrpSpPr>
          <p:cNvPr id="774" name="Group 13"/>
          <p:cNvGrpSpPr/>
          <p:nvPr/>
        </p:nvGrpSpPr>
        <p:grpSpPr>
          <a:xfrm>
            <a:off x="3433680" y="2062080"/>
            <a:ext cx="3236040" cy="3187800"/>
            <a:chOff x="3433680" y="2062080"/>
            <a:chExt cx="3236040" cy="3187800"/>
          </a:xfrm>
        </p:grpSpPr>
        <p:sp>
          <p:nvSpPr>
            <p:cNvPr id="775" name="CustomShape 14"/>
            <p:cNvSpPr/>
            <p:nvPr/>
          </p:nvSpPr>
          <p:spPr>
            <a:xfrm>
              <a:off x="3433680" y="2186280"/>
              <a:ext cx="2952720" cy="272808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txBody>
            <a:bodyPr lIns="83880" rIns="83880" tIns="83880" bIns="83880" anchor="ctr"/>
            <a:p>
              <a:pPr algn="ctr">
                <a:lnSpc>
                  <a:spcPct val="90000"/>
                </a:lnSpc>
                <a:spcAft>
                  <a:spcPts val="771"/>
                </a:spcAft>
              </a:pPr>
              <a:r>
                <a:rPr b="1" lang="fr-FR" sz="2200" spc="-1" strike="noStrike">
                  <a:solidFill>
                    <a:srgbClr val="000000"/>
                  </a:solidFill>
                  <a:latin typeface="HelveticaNeue"/>
                  <a:ea typeface="ＭＳ Ｐゴシック"/>
                </a:rPr>
                <a:t>Multiple</a:t>
              </a:r>
              <a:endParaRPr b="0" lang="fr-FR" sz="2200" spc="-1" strike="noStrike">
                <a:latin typeface="Arial"/>
              </a:endParaRPr>
            </a:p>
            <a:p>
              <a:pPr algn="ctr">
                <a:lnSpc>
                  <a:spcPct val="90000"/>
                </a:lnSpc>
                <a:spcAft>
                  <a:spcPts val="771"/>
                </a:spcAft>
              </a:pPr>
              <a:r>
                <a:rPr b="1" lang="fr-FR" sz="2200" spc="-1" strike="noStrike">
                  <a:solidFill>
                    <a:srgbClr val="000000"/>
                  </a:solidFill>
                  <a:latin typeface="HelveticaNeue"/>
                  <a:ea typeface="ＭＳ Ｐゴシック"/>
                </a:rPr>
                <a:t>Concerns</a:t>
              </a:r>
              <a:endParaRPr b="0" lang="fr-FR" sz="2200" spc="-1" strike="noStrike">
                <a:latin typeface="Arial"/>
              </a:endParaRPr>
            </a:p>
          </p:txBody>
        </p:sp>
        <p:sp>
          <p:nvSpPr>
            <p:cNvPr id="776" name="CustomShape 15"/>
            <p:cNvSpPr/>
            <p:nvPr/>
          </p:nvSpPr>
          <p:spPr>
            <a:xfrm>
              <a:off x="5104080" y="2062080"/>
              <a:ext cx="301680" cy="30168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sp>
          <p:nvSpPr>
            <p:cNvPr id="777" name="CustomShape 16"/>
            <p:cNvSpPr/>
            <p:nvPr/>
          </p:nvSpPr>
          <p:spPr>
            <a:xfrm>
              <a:off x="4385160" y="4713840"/>
              <a:ext cx="217800" cy="2178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sp>
          <p:nvSpPr>
            <p:cNvPr id="778" name="CustomShape 17"/>
            <p:cNvSpPr/>
            <p:nvPr/>
          </p:nvSpPr>
          <p:spPr>
            <a:xfrm>
              <a:off x="6451920" y="3294720"/>
              <a:ext cx="217800" cy="2178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sp>
          <p:nvSpPr>
            <p:cNvPr id="779" name="CustomShape 18"/>
            <p:cNvSpPr/>
            <p:nvPr/>
          </p:nvSpPr>
          <p:spPr>
            <a:xfrm>
              <a:off x="5400360" y="4948200"/>
              <a:ext cx="301680" cy="30168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sp>
          <p:nvSpPr>
            <p:cNvPr id="780" name="CustomShape 19"/>
            <p:cNvSpPr/>
            <p:nvPr/>
          </p:nvSpPr>
          <p:spPr>
            <a:xfrm>
              <a:off x="4447440" y="2493720"/>
              <a:ext cx="217800" cy="2178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sp>
          <p:nvSpPr>
            <p:cNvPr id="781" name="CustomShape 20"/>
            <p:cNvSpPr/>
            <p:nvPr/>
          </p:nvSpPr>
          <p:spPr>
            <a:xfrm>
              <a:off x="3754440" y="3752640"/>
              <a:ext cx="217800" cy="2178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grpSp>
      <p:grpSp>
        <p:nvGrpSpPr>
          <p:cNvPr id="782" name="Group 21"/>
          <p:cNvGrpSpPr/>
          <p:nvPr/>
        </p:nvGrpSpPr>
        <p:grpSpPr>
          <a:xfrm>
            <a:off x="0" y="0"/>
            <a:ext cx="36000" cy="36000"/>
            <a:chOff x="0" y="0"/>
            <a:chExt cx="36000" cy="36000"/>
          </a:xfrm>
        </p:grpSpPr>
      </p:grpSp>
      <p:pic>
        <p:nvPicPr>
          <p:cNvPr id="783" name="Image 30" descr=""/>
          <p:cNvPicPr/>
          <p:nvPr/>
        </p:nvPicPr>
        <p:blipFill>
          <a:blip r:embed="rId2"/>
          <a:stretch/>
        </p:blipFill>
        <p:spPr>
          <a:xfrm>
            <a:off x="437400" y="871560"/>
            <a:ext cx="742680" cy="855360"/>
          </a:xfrm>
          <a:prstGeom prst="rect">
            <a:avLst/>
          </a:prstGeom>
          <a:ln>
            <a:noFill/>
          </a:ln>
        </p:spPr>
      </p:pic>
      <p:pic>
        <p:nvPicPr>
          <p:cNvPr id="784" name="Image 31" descr=""/>
          <p:cNvPicPr/>
          <p:nvPr/>
        </p:nvPicPr>
        <p:blipFill>
          <a:blip r:embed="rId3"/>
          <a:stretch/>
        </p:blipFill>
        <p:spPr>
          <a:xfrm>
            <a:off x="251280" y="3530160"/>
            <a:ext cx="678240" cy="806760"/>
          </a:xfrm>
          <a:prstGeom prst="rect">
            <a:avLst/>
          </a:prstGeom>
          <a:ln>
            <a:noFill/>
          </a:ln>
        </p:spPr>
      </p:pic>
      <p:pic>
        <p:nvPicPr>
          <p:cNvPr id="785" name="Image 32" descr=""/>
          <p:cNvPicPr/>
          <p:nvPr/>
        </p:nvPicPr>
        <p:blipFill>
          <a:blip r:embed="rId4"/>
          <a:stretch/>
        </p:blipFill>
        <p:spPr>
          <a:xfrm>
            <a:off x="6456960" y="201240"/>
            <a:ext cx="818640" cy="960120"/>
          </a:xfrm>
          <a:prstGeom prst="rect">
            <a:avLst/>
          </a:prstGeom>
          <a:ln>
            <a:noFill/>
          </a:ln>
        </p:spPr>
      </p:pic>
      <p:pic>
        <p:nvPicPr>
          <p:cNvPr id="786" name="Image 33" descr=""/>
          <p:cNvPicPr/>
          <p:nvPr/>
        </p:nvPicPr>
        <p:blipFill>
          <a:blip r:embed="rId5"/>
          <a:stretch/>
        </p:blipFill>
        <p:spPr>
          <a:xfrm>
            <a:off x="8369280" y="3753720"/>
            <a:ext cx="711360" cy="831600"/>
          </a:xfrm>
          <a:prstGeom prst="rect">
            <a:avLst/>
          </a:prstGeom>
          <a:ln>
            <a:noFill/>
          </a:ln>
        </p:spPr>
      </p:pic>
      <p:pic>
        <p:nvPicPr>
          <p:cNvPr id="787" name="Image 34" descr=""/>
          <p:cNvPicPr/>
          <p:nvPr/>
        </p:nvPicPr>
        <p:blipFill>
          <a:blip r:embed="rId6"/>
          <a:stretch/>
        </p:blipFill>
        <p:spPr>
          <a:xfrm>
            <a:off x="8367840" y="605160"/>
            <a:ext cx="818640" cy="960120"/>
          </a:xfrm>
          <a:prstGeom prst="rect">
            <a:avLst/>
          </a:prstGeom>
          <a:ln>
            <a:noFill/>
          </a:ln>
        </p:spPr>
      </p:pic>
      <p:pic>
        <p:nvPicPr>
          <p:cNvPr id="788" name="Image 35" descr=""/>
          <p:cNvPicPr/>
          <p:nvPr/>
        </p:nvPicPr>
        <p:blipFill>
          <a:blip r:embed="rId7"/>
          <a:stretch/>
        </p:blipFill>
        <p:spPr>
          <a:xfrm>
            <a:off x="5580000" y="5517360"/>
            <a:ext cx="602640" cy="702360"/>
          </a:xfrm>
          <a:prstGeom prst="rect">
            <a:avLst/>
          </a:prstGeom>
          <a:ln>
            <a:noFill/>
          </a:ln>
        </p:spPr>
      </p:pic>
      <p:pic>
        <p:nvPicPr>
          <p:cNvPr id="789" name="Image 36" descr=""/>
          <p:cNvPicPr/>
          <p:nvPr/>
        </p:nvPicPr>
        <p:blipFill>
          <a:blip r:embed="rId8"/>
          <a:stretch/>
        </p:blipFill>
        <p:spPr>
          <a:xfrm>
            <a:off x="179640" y="1989000"/>
            <a:ext cx="536760" cy="926640"/>
          </a:xfrm>
          <a:prstGeom prst="rect">
            <a:avLst/>
          </a:prstGeom>
          <a:ln>
            <a:noFill/>
          </a:ln>
        </p:spPr>
      </p:pic>
      <p:pic>
        <p:nvPicPr>
          <p:cNvPr id="790" name="Image 37" descr=""/>
          <p:cNvPicPr/>
          <p:nvPr/>
        </p:nvPicPr>
        <p:blipFill>
          <a:blip r:embed="rId9"/>
          <a:stretch/>
        </p:blipFill>
        <p:spPr>
          <a:xfrm>
            <a:off x="279720" y="5047200"/>
            <a:ext cx="649440" cy="834480"/>
          </a:xfrm>
          <a:prstGeom prst="rect">
            <a:avLst/>
          </a:prstGeom>
          <a:ln>
            <a:noFill/>
          </a:ln>
        </p:spPr>
      </p:pic>
      <p:pic>
        <p:nvPicPr>
          <p:cNvPr id="791" name="Image 38" descr=""/>
          <p:cNvPicPr/>
          <p:nvPr/>
        </p:nvPicPr>
        <p:blipFill>
          <a:blip r:embed="rId10"/>
          <a:stretch/>
        </p:blipFill>
        <p:spPr>
          <a:xfrm>
            <a:off x="7740360" y="5162760"/>
            <a:ext cx="784440" cy="784440"/>
          </a:xfrm>
          <a:prstGeom prst="rect">
            <a:avLst/>
          </a:prstGeom>
          <a:ln>
            <a:noFill/>
          </a:ln>
        </p:spPr>
      </p:pic>
      <p:pic>
        <p:nvPicPr>
          <p:cNvPr id="792" name="Image 39" descr=""/>
          <p:cNvPicPr/>
          <p:nvPr/>
        </p:nvPicPr>
        <p:blipFill>
          <a:blip r:embed="rId11"/>
          <a:stretch/>
        </p:blipFill>
        <p:spPr>
          <a:xfrm>
            <a:off x="8480880" y="2295360"/>
            <a:ext cx="713520" cy="713520"/>
          </a:xfrm>
          <a:prstGeom prst="rect">
            <a:avLst/>
          </a:prstGeom>
          <a:ln>
            <a:noFill/>
          </a:ln>
        </p:spPr>
      </p:pic>
      <p:pic>
        <p:nvPicPr>
          <p:cNvPr id="793" name="Image 40" descr=""/>
          <p:cNvPicPr/>
          <p:nvPr/>
        </p:nvPicPr>
        <p:blipFill>
          <a:blip r:embed="rId12"/>
          <a:stretch/>
        </p:blipFill>
        <p:spPr>
          <a:xfrm>
            <a:off x="2055960" y="211680"/>
            <a:ext cx="810720" cy="810720"/>
          </a:xfrm>
          <a:prstGeom prst="rect">
            <a:avLst/>
          </a:prstGeom>
          <a:ln>
            <a:noFill/>
          </a:ln>
        </p:spPr>
      </p:pic>
    </p:spTree>
  </p:cSld>
  <mc:AlternateContent>
    <mc:Choice Requires="p14">
      <p:transition spd="slow" p14:dur="2000"/>
    </mc:Choice>
    <mc:Fallback>
      <p:transition spd="slow"/>
    </mc:Fallback>
  </mc:AlternateContent>
  <p:timing>
    <p:tnLst>
      <p:par>
        <p:cTn id="152" dur="indefinite" restart="never" nodeType="tmRoot">
          <p:childTnLst>
            <p:seq>
              <p:cTn id="153" dur="indefinite" nodeType="mainSeq">
                <p:childTnLst>
                  <p:par>
                    <p:cTn id="154" fill="hold">
                      <p:stCondLst>
                        <p:cond delay="indefinite"/>
                      </p:stCondLst>
                      <p:childTnLst>
                        <p:par>
                          <p:cTn id="155" fill="hold">
                            <p:stCondLst>
                              <p:cond delay="0"/>
                            </p:stCondLst>
                            <p:childTnLst>
                              <p:par>
                                <p:cTn id="156" nodeType="clickEffect" fill="hold" presetClass="entr" presetID="1">
                                  <p:stCondLst>
                                    <p:cond delay="0"/>
                                  </p:stCondLst>
                                  <p:childTnLst>
                                    <p:set>
                                      <p:cBhvr>
                                        <p:cTn id="157" dur="1" fill="hold">
                                          <p:stCondLst>
                                            <p:cond delay="0"/>
                                          </p:stCondLst>
                                        </p:cTn>
                                        <p:tgtEl>
                                          <p:spTgt spid="768"/>
                                        </p:tgtEl>
                                        <p:attrNameLst>
                                          <p:attrName>style.visibility</p:attrName>
                                        </p:attrNameLst>
                                      </p:cBhvr>
                                      <p:to>
                                        <p:strVal val="visible"/>
                                      </p:to>
                                    </p:set>
                                  </p:childTnLst>
                                </p:cTn>
                              </p:par>
                            </p:childTnLst>
                          </p:cTn>
                        </p:par>
                        <p:par>
                          <p:cTn id="158" fill="hold">
                            <p:stCondLst>
                              <p:cond delay="0"/>
                            </p:stCondLst>
                            <p:childTnLst>
                              <p:par>
                                <p:cTn id="159" nodeType="afterEffect" fill="hold" presetClass="entr" presetID="1">
                                  <p:stCondLst>
                                    <p:cond delay="500"/>
                                  </p:stCondLst>
                                  <p:childTnLst>
                                    <p:set>
                                      <p:cBhvr>
                                        <p:cTn id="160" dur="1" fill="hold">
                                          <p:stCondLst>
                                            <p:cond delay="0"/>
                                          </p:stCondLst>
                                        </p:cTn>
                                        <p:tgtEl>
                                          <p:spTgt spid="764"/>
                                        </p:tgtEl>
                                        <p:attrNameLst>
                                          <p:attrName>style.visibility</p:attrName>
                                        </p:attrNameLst>
                                      </p:cBhvr>
                                      <p:to>
                                        <p:strVal val="visible"/>
                                      </p:to>
                                    </p:set>
                                  </p:childTnLst>
                                </p:cTn>
                              </p:par>
                            </p:childTnLst>
                          </p:cTn>
                        </p:par>
                        <p:par>
                          <p:cTn id="161" fill="hold">
                            <p:stCondLst>
                              <p:cond delay="500"/>
                            </p:stCondLst>
                            <p:childTnLst>
                              <p:par>
                                <p:cTn id="162" nodeType="afterEffect" fill="hold" presetClass="entr" presetID="1">
                                  <p:stCondLst>
                                    <p:cond delay="500"/>
                                  </p:stCondLst>
                                  <p:childTnLst>
                                    <p:set>
                                      <p:cBhvr>
                                        <p:cTn id="163" dur="1" fill="hold">
                                          <p:stCondLst>
                                            <p:cond delay="0"/>
                                          </p:stCondLst>
                                        </p:cTn>
                                        <p:tgtEl>
                                          <p:spTgt spid="762"/>
                                        </p:tgtEl>
                                        <p:attrNameLst>
                                          <p:attrName>style.visibility</p:attrName>
                                        </p:attrNameLst>
                                      </p:cBhvr>
                                      <p:to>
                                        <p:strVal val="visible"/>
                                      </p:to>
                                    </p:set>
                                  </p:childTnLst>
                                </p:cTn>
                              </p:par>
                            </p:childTnLst>
                          </p:cTn>
                        </p:par>
                        <p:par>
                          <p:cTn id="164" fill="hold">
                            <p:stCondLst>
                              <p:cond delay="1000"/>
                            </p:stCondLst>
                            <p:childTnLst>
                              <p:par>
                                <p:cTn id="165" nodeType="afterEffect" fill="hold" presetClass="entr" presetID="1">
                                  <p:stCondLst>
                                    <p:cond delay="500"/>
                                  </p:stCondLst>
                                  <p:childTnLst>
                                    <p:set>
                                      <p:cBhvr>
                                        <p:cTn id="166" dur="1" fill="hold">
                                          <p:stCondLst>
                                            <p:cond delay="0"/>
                                          </p:stCondLst>
                                        </p:cTn>
                                        <p:tgtEl>
                                          <p:spTgt spid="767"/>
                                        </p:tgtEl>
                                        <p:attrNameLst>
                                          <p:attrName>style.visibility</p:attrName>
                                        </p:attrNameLst>
                                      </p:cBhvr>
                                      <p:to>
                                        <p:strVal val="visible"/>
                                      </p:to>
                                    </p:set>
                                  </p:childTnLst>
                                </p:cTn>
                              </p:par>
                            </p:childTnLst>
                          </p:cTn>
                        </p:par>
                        <p:par>
                          <p:cTn id="167" fill="hold">
                            <p:stCondLst>
                              <p:cond delay="1500"/>
                            </p:stCondLst>
                            <p:childTnLst>
                              <p:par>
                                <p:cTn id="168" nodeType="afterEffect" fill="hold" presetClass="entr" presetID="1">
                                  <p:stCondLst>
                                    <p:cond delay="500"/>
                                  </p:stCondLst>
                                  <p:childTnLst>
                                    <p:set>
                                      <p:cBhvr>
                                        <p:cTn id="169" dur="1" fill="hold">
                                          <p:stCondLst>
                                            <p:cond delay="0"/>
                                          </p:stCondLst>
                                        </p:cTn>
                                        <p:tgtEl>
                                          <p:spTgt spid="771"/>
                                        </p:tgtEl>
                                        <p:attrNameLst>
                                          <p:attrName>style.visibility</p:attrName>
                                        </p:attrNameLst>
                                      </p:cBhvr>
                                      <p:to>
                                        <p:strVal val="visible"/>
                                      </p:to>
                                    </p:set>
                                  </p:childTnLst>
                                </p:cTn>
                              </p:par>
                            </p:childTnLst>
                          </p:cTn>
                        </p:par>
                        <p:par>
                          <p:cTn id="170" fill="hold">
                            <p:stCondLst>
                              <p:cond delay="2000"/>
                            </p:stCondLst>
                            <p:childTnLst>
                              <p:par>
                                <p:cTn id="171" nodeType="afterEffect" fill="hold" presetClass="entr" presetID="1">
                                  <p:stCondLst>
                                    <p:cond delay="500"/>
                                  </p:stCondLst>
                                  <p:childTnLst>
                                    <p:set>
                                      <p:cBhvr>
                                        <p:cTn id="172" dur="1" fill="hold">
                                          <p:stCondLst>
                                            <p:cond delay="0"/>
                                          </p:stCondLst>
                                        </p:cTn>
                                        <p:tgtEl>
                                          <p:spTgt spid="770"/>
                                        </p:tgtEl>
                                        <p:attrNameLst>
                                          <p:attrName>style.visibility</p:attrName>
                                        </p:attrNameLst>
                                      </p:cBhvr>
                                      <p:to>
                                        <p:strVal val="visible"/>
                                      </p:to>
                                    </p:set>
                                  </p:childTnLst>
                                </p:cTn>
                              </p:par>
                            </p:childTnLst>
                          </p:cTn>
                        </p:par>
                        <p:par>
                          <p:cTn id="173" fill="hold">
                            <p:stCondLst>
                              <p:cond delay="2500"/>
                            </p:stCondLst>
                            <p:childTnLst>
                              <p:par>
                                <p:cTn id="174" nodeType="afterEffect" fill="hold" presetClass="entr" presetID="1">
                                  <p:stCondLst>
                                    <p:cond delay="500"/>
                                  </p:stCondLst>
                                  <p:childTnLst>
                                    <p:set>
                                      <p:cBhvr>
                                        <p:cTn id="175" dur="1" fill="hold">
                                          <p:stCondLst>
                                            <p:cond delay="0"/>
                                          </p:stCondLst>
                                        </p:cTn>
                                        <p:tgtEl>
                                          <p:spTgt spid="763"/>
                                        </p:tgtEl>
                                        <p:attrNameLst>
                                          <p:attrName>style.visibility</p:attrName>
                                        </p:attrNameLst>
                                      </p:cBhvr>
                                      <p:to>
                                        <p:strVal val="visible"/>
                                      </p:to>
                                    </p:set>
                                  </p:childTnLst>
                                </p:cTn>
                              </p:par>
                            </p:childTnLst>
                          </p:cTn>
                        </p:par>
                        <p:par>
                          <p:cTn id="176" fill="hold">
                            <p:stCondLst>
                              <p:cond delay="3000"/>
                            </p:stCondLst>
                            <p:childTnLst>
                              <p:par>
                                <p:cTn id="177" nodeType="afterEffect" fill="hold" presetClass="entr" presetID="1">
                                  <p:stCondLst>
                                    <p:cond delay="500"/>
                                  </p:stCondLst>
                                  <p:childTnLst>
                                    <p:set>
                                      <p:cBhvr>
                                        <p:cTn id="178" dur="1" fill="hold">
                                          <p:stCondLst>
                                            <p:cond delay="0"/>
                                          </p:stCondLst>
                                        </p:cTn>
                                        <p:tgtEl>
                                          <p:spTgt spid="765"/>
                                        </p:tgtEl>
                                        <p:attrNameLst>
                                          <p:attrName>style.visibility</p:attrName>
                                        </p:attrNameLst>
                                      </p:cBhvr>
                                      <p:to>
                                        <p:strVal val="visible"/>
                                      </p:to>
                                    </p:set>
                                  </p:childTnLst>
                                </p:cTn>
                              </p:par>
                            </p:childTnLst>
                          </p:cTn>
                        </p:par>
                        <p:par>
                          <p:cTn id="179" fill="hold">
                            <p:stCondLst>
                              <p:cond delay="3500"/>
                            </p:stCondLst>
                            <p:childTnLst>
                              <p:par>
                                <p:cTn id="180" nodeType="afterEffect" fill="hold" presetClass="entr" presetID="1">
                                  <p:stCondLst>
                                    <p:cond delay="500"/>
                                  </p:stCondLst>
                                  <p:childTnLst>
                                    <p:set>
                                      <p:cBhvr>
                                        <p:cTn id="181" dur="1" fill="hold">
                                          <p:stCondLst>
                                            <p:cond delay="0"/>
                                          </p:stCondLst>
                                        </p:cTn>
                                        <p:tgtEl>
                                          <p:spTgt spid="769"/>
                                        </p:tgtEl>
                                        <p:attrNameLst>
                                          <p:attrName>style.visibility</p:attrName>
                                        </p:attrNameLst>
                                      </p:cBhvr>
                                      <p:to>
                                        <p:strVal val="visible"/>
                                      </p:to>
                                    </p:set>
                                  </p:childTnLst>
                                </p:cTn>
                              </p:par>
                            </p:childTnLst>
                          </p:cTn>
                        </p:par>
                        <p:par>
                          <p:cTn id="182" fill="hold">
                            <p:stCondLst>
                              <p:cond delay="4000"/>
                            </p:stCondLst>
                            <p:childTnLst>
                              <p:par>
                                <p:cTn id="183" nodeType="afterEffect" fill="hold" presetClass="entr" presetID="1">
                                  <p:stCondLst>
                                    <p:cond delay="500"/>
                                  </p:stCondLst>
                                  <p:childTnLst>
                                    <p:set>
                                      <p:cBhvr>
                                        <p:cTn id="184" dur="1" fill="hold">
                                          <p:stCondLst>
                                            <p:cond delay="0"/>
                                          </p:stCondLst>
                                        </p:cTn>
                                        <p:tgtEl>
                                          <p:spTgt spid="772"/>
                                        </p:tgtEl>
                                        <p:attrNameLst>
                                          <p:attrName>style.visibility</p:attrName>
                                        </p:attrNameLst>
                                      </p:cBhvr>
                                      <p:to>
                                        <p:strVal val="visible"/>
                                      </p:to>
                                    </p:set>
                                  </p:childTnLst>
                                </p:cTn>
                              </p:par>
                            </p:childTnLst>
                          </p:cTn>
                        </p:par>
                        <p:par>
                          <p:cTn id="185" fill="hold">
                            <p:stCondLst>
                              <p:cond delay="4500"/>
                            </p:stCondLst>
                            <p:childTnLst>
                              <p:par>
                                <p:cTn id="186" nodeType="afterEffect" fill="hold" presetClass="entr" presetID="1">
                                  <p:stCondLst>
                                    <p:cond delay="500"/>
                                  </p:stCondLst>
                                  <p:childTnLst>
                                    <p:set>
                                      <p:cBhvr>
                                        <p:cTn id="187" dur="1" fill="hold">
                                          <p:stCondLst>
                                            <p:cond delay="0"/>
                                          </p:stCondLst>
                                        </p:cTn>
                                        <p:tgtEl>
                                          <p:spTgt spid="766"/>
                                        </p:tgtEl>
                                        <p:attrNameLst>
                                          <p:attrName>style.visibility</p:attrName>
                                        </p:attrNameLst>
                                      </p:cBhvr>
                                      <p:to>
                                        <p:strVal val="visible"/>
                                      </p:to>
                                    </p:set>
                                  </p:childTnLst>
                                </p:cTn>
                              </p:par>
                            </p:childTnLst>
                          </p:cTn>
                        </p:par>
                        <p:par>
                          <p:cTn id="188" fill="hold">
                            <p:stCondLst>
                              <p:cond delay="5000"/>
                            </p:stCondLst>
                            <p:childTnLst>
                              <p:par>
                                <p:cTn id="189" nodeType="afterEffect" fill="hold" presetClass="entr" presetID="6" presetSubtype="16">
                                  <p:stCondLst>
                                    <p:cond delay="0"/>
                                  </p:stCondLst>
                                  <p:childTnLst>
                                    <p:set>
                                      <p:cBhvr>
                                        <p:cTn id="190" dur="1" fill="hold">
                                          <p:stCondLst>
                                            <p:cond delay="0"/>
                                          </p:stCondLst>
                                        </p:cTn>
                                        <p:tgtEl>
                                          <p:spTgt spid="782"/>
                                        </p:tgtEl>
                                        <p:attrNameLst>
                                          <p:attrName>style.visibility</p:attrName>
                                        </p:attrNameLst>
                                      </p:cBhvr>
                                      <p:to>
                                        <p:strVal val="visible"/>
                                      </p:to>
                                    </p:set>
                                    <p:animEffect filter="circle(in)" transition="in">
                                      <p:cBhvr additive="repl">
                                        <p:cTn id="191" dur="1000"/>
                                        <p:tgtEl>
                                          <p:spTgt spid="782"/>
                                        </p:tgtEl>
                                      </p:cBhvr>
                                    </p:animEffect>
                                  </p:childTnLst>
                                </p:cTn>
                              </p:par>
                            </p:childTnLst>
                          </p:cTn>
                        </p:par>
                      </p:childTnLst>
                    </p:cTn>
                  </p:par>
                  <p:par>
                    <p:cTn id="192" fill="hold">
                      <p:stCondLst>
                        <p:cond delay="indefinite"/>
                      </p:stCondLst>
                      <p:childTnLst>
                        <p:par>
                          <p:cTn id="193" fill="hold">
                            <p:stCondLst>
                              <p:cond delay="0"/>
                            </p:stCondLst>
                            <p:childTnLst>
                              <p:par>
                                <p:cTn id="194" nodeType="clickEffect" fill="hold" presetClass="entr" presetID="1">
                                  <p:stCondLst>
                                    <p:cond delay="0"/>
                                  </p:stCondLst>
                                  <p:childTnLst>
                                    <p:set>
                                      <p:cBhvr>
                                        <p:cTn id="195" dur="1" fill="hold">
                                          <p:stCondLst>
                                            <p:cond delay="0"/>
                                          </p:stCondLst>
                                        </p:cTn>
                                        <p:tgtEl>
                                          <p:spTgt spid="783"/>
                                        </p:tgtEl>
                                        <p:attrNameLst>
                                          <p:attrName>style.visibility</p:attrName>
                                        </p:attrNameLst>
                                      </p:cBhvr>
                                      <p:to>
                                        <p:strVal val="visible"/>
                                      </p:to>
                                    </p:set>
                                  </p:childTnLst>
                                </p:cTn>
                              </p:par>
                              <p:par>
                                <p:cTn id="196" nodeType="withEffect" fill="hold" presetClass="entr" presetID="1">
                                  <p:stCondLst>
                                    <p:cond delay="0"/>
                                  </p:stCondLst>
                                  <p:childTnLst>
                                    <p:set>
                                      <p:cBhvr>
                                        <p:cTn id="197" dur="1" fill="hold">
                                          <p:stCondLst>
                                            <p:cond delay="0"/>
                                          </p:stCondLst>
                                        </p:cTn>
                                        <p:tgtEl>
                                          <p:spTgt spid="784"/>
                                        </p:tgtEl>
                                        <p:attrNameLst>
                                          <p:attrName>style.visibility</p:attrName>
                                        </p:attrNameLst>
                                      </p:cBhvr>
                                      <p:to>
                                        <p:strVal val="visible"/>
                                      </p:to>
                                    </p:set>
                                  </p:childTnLst>
                                </p:cTn>
                              </p:par>
                              <p:par>
                                <p:cTn id="198" nodeType="withEffect" fill="hold" presetClass="entr" presetID="1">
                                  <p:stCondLst>
                                    <p:cond delay="0"/>
                                  </p:stCondLst>
                                  <p:childTnLst>
                                    <p:set>
                                      <p:cBhvr>
                                        <p:cTn id="199" dur="1" fill="hold">
                                          <p:stCondLst>
                                            <p:cond delay="0"/>
                                          </p:stCondLst>
                                        </p:cTn>
                                        <p:tgtEl>
                                          <p:spTgt spid="785"/>
                                        </p:tgtEl>
                                        <p:attrNameLst>
                                          <p:attrName>style.visibility</p:attrName>
                                        </p:attrNameLst>
                                      </p:cBhvr>
                                      <p:to>
                                        <p:strVal val="visible"/>
                                      </p:to>
                                    </p:set>
                                  </p:childTnLst>
                                </p:cTn>
                              </p:par>
                              <p:par>
                                <p:cTn id="200" nodeType="withEffect" fill="hold" presetClass="entr" presetID="1">
                                  <p:stCondLst>
                                    <p:cond delay="0"/>
                                  </p:stCondLst>
                                  <p:childTnLst>
                                    <p:set>
                                      <p:cBhvr>
                                        <p:cTn id="201" dur="1" fill="hold">
                                          <p:stCondLst>
                                            <p:cond delay="0"/>
                                          </p:stCondLst>
                                        </p:cTn>
                                        <p:tgtEl>
                                          <p:spTgt spid="786"/>
                                        </p:tgtEl>
                                        <p:attrNameLst>
                                          <p:attrName>style.visibility</p:attrName>
                                        </p:attrNameLst>
                                      </p:cBhvr>
                                      <p:to>
                                        <p:strVal val="visible"/>
                                      </p:to>
                                    </p:set>
                                  </p:childTnLst>
                                </p:cTn>
                              </p:par>
                              <p:par>
                                <p:cTn id="202" nodeType="withEffect" fill="hold" presetClass="entr" presetID="1">
                                  <p:stCondLst>
                                    <p:cond delay="0"/>
                                  </p:stCondLst>
                                  <p:childTnLst>
                                    <p:set>
                                      <p:cBhvr>
                                        <p:cTn id="203" dur="1" fill="hold">
                                          <p:stCondLst>
                                            <p:cond delay="0"/>
                                          </p:stCondLst>
                                        </p:cTn>
                                        <p:tgtEl>
                                          <p:spTgt spid="787"/>
                                        </p:tgtEl>
                                        <p:attrNameLst>
                                          <p:attrName>style.visibility</p:attrName>
                                        </p:attrNameLst>
                                      </p:cBhvr>
                                      <p:to>
                                        <p:strVal val="visible"/>
                                      </p:to>
                                    </p:set>
                                  </p:childTnLst>
                                </p:cTn>
                              </p:par>
                              <p:par>
                                <p:cTn id="204" nodeType="withEffect" fill="hold" presetClass="entr" presetID="1">
                                  <p:stCondLst>
                                    <p:cond delay="0"/>
                                  </p:stCondLst>
                                  <p:childTnLst>
                                    <p:set>
                                      <p:cBhvr>
                                        <p:cTn id="205" dur="1" fill="hold">
                                          <p:stCondLst>
                                            <p:cond delay="0"/>
                                          </p:stCondLst>
                                        </p:cTn>
                                        <p:tgtEl>
                                          <p:spTgt spid="788"/>
                                        </p:tgtEl>
                                        <p:attrNameLst>
                                          <p:attrName>style.visibility</p:attrName>
                                        </p:attrNameLst>
                                      </p:cBhvr>
                                      <p:to>
                                        <p:strVal val="visible"/>
                                      </p:to>
                                    </p:set>
                                  </p:childTnLst>
                                </p:cTn>
                              </p:par>
                              <p:par>
                                <p:cTn id="206" nodeType="withEffect" fill="hold" presetClass="entr" presetID="1">
                                  <p:stCondLst>
                                    <p:cond delay="0"/>
                                  </p:stCondLst>
                                  <p:childTnLst>
                                    <p:set>
                                      <p:cBhvr>
                                        <p:cTn id="207" dur="1" fill="hold">
                                          <p:stCondLst>
                                            <p:cond delay="0"/>
                                          </p:stCondLst>
                                        </p:cTn>
                                        <p:tgtEl>
                                          <p:spTgt spid="789"/>
                                        </p:tgtEl>
                                        <p:attrNameLst>
                                          <p:attrName>style.visibility</p:attrName>
                                        </p:attrNameLst>
                                      </p:cBhvr>
                                      <p:to>
                                        <p:strVal val="visible"/>
                                      </p:to>
                                    </p:set>
                                  </p:childTnLst>
                                </p:cTn>
                              </p:par>
                              <p:par>
                                <p:cTn id="208" nodeType="withEffect" fill="hold" presetClass="entr" presetID="1">
                                  <p:stCondLst>
                                    <p:cond delay="0"/>
                                  </p:stCondLst>
                                  <p:childTnLst>
                                    <p:set>
                                      <p:cBhvr>
                                        <p:cTn id="209" dur="1" fill="hold">
                                          <p:stCondLst>
                                            <p:cond delay="0"/>
                                          </p:stCondLst>
                                        </p:cTn>
                                        <p:tgtEl>
                                          <p:spTgt spid="790"/>
                                        </p:tgtEl>
                                        <p:attrNameLst>
                                          <p:attrName>style.visibility</p:attrName>
                                        </p:attrNameLst>
                                      </p:cBhvr>
                                      <p:to>
                                        <p:strVal val="visible"/>
                                      </p:to>
                                    </p:set>
                                  </p:childTnLst>
                                </p:cTn>
                              </p:par>
                              <p:par>
                                <p:cTn id="210" nodeType="withEffect" fill="hold" presetClass="entr" presetID="1">
                                  <p:stCondLst>
                                    <p:cond delay="0"/>
                                  </p:stCondLst>
                                  <p:childTnLst>
                                    <p:set>
                                      <p:cBhvr>
                                        <p:cTn id="211" dur="1" fill="hold">
                                          <p:stCondLst>
                                            <p:cond delay="0"/>
                                          </p:stCondLst>
                                        </p:cTn>
                                        <p:tgtEl>
                                          <p:spTgt spid="791"/>
                                        </p:tgtEl>
                                        <p:attrNameLst>
                                          <p:attrName>style.visibility</p:attrName>
                                        </p:attrNameLst>
                                      </p:cBhvr>
                                      <p:to>
                                        <p:strVal val="visible"/>
                                      </p:to>
                                    </p:set>
                                  </p:childTnLst>
                                </p:cTn>
                              </p:par>
                              <p:par>
                                <p:cTn id="212" nodeType="withEffect" fill="hold" presetClass="entr" presetID="1">
                                  <p:stCondLst>
                                    <p:cond delay="0"/>
                                  </p:stCondLst>
                                  <p:childTnLst>
                                    <p:set>
                                      <p:cBhvr>
                                        <p:cTn id="213" dur="1" fill="hold">
                                          <p:stCondLst>
                                            <p:cond delay="0"/>
                                          </p:stCondLst>
                                        </p:cTn>
                                        <p:tgtEl>
                                          <p:spTgt spid="792"/>
                                        </p:tgtEl>
                                        <p:attrNameLst>
                                          <p:attrName>style.visibility</p:attrName>
                                        </p:attrNameLst>
                                      </p:cBhvr>
                                      <p:to>
                                        <p:strVal val="visible"/>
                                      </p:to>
                                    </p:set>
                                  </p:childTnLst>
                                </p:cTn>
                              </p:par>
                              <p:par>
                                <p:cTn id="214" nodeType="withEffect" fill="hold" presetClass="entr" presetID="1">
                                  <p:stCondLst>
                                    <p:cond delay="0"/>
                                  </p:stCondLst>
                                  <p:childTnLst>
                                    <p:set>
                                      <p:cBhvr>
                                        <p:cTn id="215" dur="1" fill="hold">
                                          <p:stCondLst>
                                            <p:cond delay="0"/>
                                          </p:stCondLst>
                                        </p:cTn>
                                        <p:tgtEl>
                                          <p:spTgt spid="79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94" name="CustomShape 1"/>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gn="r">
              <a:lnSpc>
                <a:spcPct val="100000"/>
              </a:lnSpc>
            </a:pPr>
            <a:fld id="{A79760F7-E18E-41BA-84F9-BC20E054627E}" type="slidenum">
              <a:rPr b="0" lang="fr-FR" sz="2000" spc="-1" strike="noStrike">
                <a:solidFill>
                  <a:srgbClr val="000000"/>
                </a:solidFill>
                <a:latin typeface="Helvetica Neue"/>
                <a:ea typeface="ＭＳ Ｐゴシック"/>
              </a:rPr>
              <a:t>&lt;number&gt;</a:t>
            </a:fld>
            <a:endParaRPr b="0" lang="fr-FR" sz="2000" spc="-1" strike="noStrike">
              <a:latin typeface="Arial"/>
            </a:endParaRPr>
          </a:p>
        </p:txBody>
      </p:sp>
      <p:pic>
        <p:nvPicPr>
          <p:cNvPr id="795" name="Picture 2" descr=""/>
          <p:cNvPicPr/>
          <p:nvPr/>
        </p:nvPicPr>
        <p:blipFill>
          <a:blip r:embed="rId1"/>
          <a:stretch/>
        </p:blipFill>
        <p:spPr>
          <a:xfrm>
            <a:off x="0" y="307800"/>
            <a:ext cx="9177120" cy="6511680"/>
          </a:xfrm>
          <a:prstGeom prst="rect">
            <a:avLst/>
          </a:prstGeom>
          <a:ln>
            <a:noFill/>
          </a:ln>
        </p:spPr>
      </p:pic>
      <p:sp>
        <p:nvSpPr>
          <p:cNvPr id="796" name="CustomShape 2"/>
          <p:cNvSpPr/>
          <p:nvPr/>
        </p:nvSpPr>
        <p:spPr>
          <a:xfrm>
            <a:off x="167040" y="2416320"/>
            <a:ext cx="2833200" cy="1111680"/>
          </a:xfrm>
          <a:prstGeom prst="wedgeEllipseCallout">
            <a:avLst>
              <a:gd name="adj1" fmla="val 58363"/>
              <a:gd name="adj2" fmla="val -8221"/>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Aerodynamics </a:t>
            </a:r>
            <a:endParaRPr b="0" lang="fr-FR" sz="2000" spc="-1" strike="noStrike">
              <a:latin typeface="Arial"/>
            </a:endParaRPr>
          </a:p>
        </p:txBody>
      </p:sp>
      <p:sp>
        <p:nvSpPr>
          <p:cNvPr id="797" name="CustomShape 3"/>
          <p:cNvSpPr/>
          <p:nvPr/>
        </p:nvSpPr>
        <p:spPr>
          <a:xfrm>
            <a:off x="6495840" y="5302440"/>
            <a:ext cx="1871280" cy="1263600"/>
          </a:xfrm>
          <a:prstGeom prst="wedgeEllipseCallout">
            <a:avLst>
              <a:gd name="adj1" fmla="val -58822"/>
              <a:gd name="adj2" fmla="val -51585"/>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Light"/>
                <a:ea typeface="ヒラギノ角ゴ ProN W3"/>
              </a:rPr>
              <a:t>Authorities</a:t>
            </a:r>
            <a:endParaRPr b="0" lang="fr-FR" sz="2000" spc="-1" strike="noStrike">
              <a:latin typeface="Arial"/>
            </a:endParaRPr>
          </a:p>
        </p:txBody>
      </p:sp>
      <p:sp>
        <p:nvSpPr>
          <p:cNvPr id="798" name="CustomShape 4"/>
          <p:cNvSpPr/>
          <p:nvPr/>
        </p:nvSpPr>
        <p:spPr>
          <a:xfrm>
            <a:off x="723960" y="998640"/>
            <a:ext cx="1871280" cy="1263600"/>
          </a:xfrm>
          <a:prstGeom prst="wedgeEllipseCallout">
            <a:avLst>
              <a:gd name="adj1" fmla="val 59294"/>
              <a:gd name="adj2" fmla="val 30977"/>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Light"/>
                <a:ea typeface="ヒラギノ角ゴ ProN W3"/>
              </a:rPr>
              <a:t>Avionics</a:t>
            </a:r>
            <a:endParaRPr b="0" lang="fr-FR" sz="2000" spc="-1" strike="noStrike">
              <a:latin typeface="Arial"/>
            </a:endParaRPr>
          </a:p>
        </p:txBody>
      </p:sp>
      <p:sp>
        <p:nvSpPr>
          <p:cNvPr id="799" name="CustomShape 5"/>
          <p:cNvSpPr/>
          <p:nvPr/>
        </p:nvSpPr>
        <p:spPr>
          <a:xfrm>
            <a:off x="6698520" y="3884760"/>
            <a:ext cx="2175120" cy="1263600"/>
          </a:xfrm>
          <a:prstGeom prst="wedgeEllipseCallout">
            <a:avLst>
              <a:gd name="adj1" fmla="val -61403"/>
              <a:gd name="adj2" fmla="val -9553"/>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Safety</a:t>
            </a:r>
            <a:endParaRPr b="0" lang="fr-FR" sz="2000" spc="-1" strike="noStrike">
              <a:latin typeface="Arial"/>
            </a:endParaRPr>
          </a:p>
          <a:p>
            <a:pPr algn="ctr">
              <a:lnSpc>
                <a:spcPct val="100000"/>
              </a:lnSpc>
            </a:pPr>
            <a:r>
              <a:rPr b="0" lang="fr-FR" sz="2000" spc="-1" strike="noStrike">
                <a:solidFill>
                  <a:srgbClr val="000000"/>
                </a:solidFill>
                <a:latin typeface="Helvetica Neue"/>
                <a:ea typeface="ヒラギノ角ゴ ProN W3"/>
              </a:rPr>
              <a:t>Regulations</a:t>
            </a:r>
            <a:endParaRPr b="0" lang="fr-FR" sz="2000" spc="-1" strike="noStrike">
              <a:latin typeface="Arial"/>
            </a:endParaRPr>
          </a:p>
        </p:txBody>
      </p:sp>
      <p:sp>
        <p:nvSpPr>
          <p:cNvPr id="800" name="CustomShape 6"/>
          <p:cNvSpPr/>
          <p:nvPr/>
        </p:nvSpPr>
        <p:spPr>
          <a:xfrm>
            <a:off x="4977000" y="23760"/>
            <a:ext cx="1871280" cy="1263600"/>
          </a:xfrm>
          <a:prstGeom prst="wedgeEllipseCallout">
            <a:avLst>
              <a:gd name="adj1" fmla="val -44161"/>
              <a:gd name="adj2" fmla="val 64747"/>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Light"/>
                <a:ea typeface="ヒラギノ角ゴ ProN W3"/>
              </a:rPr>
              <a:t>Airlines</a:t>
            </a:r>
            <a:endParaRPr b="0" lang="fr-FR" sz="2000" spc="-1" strike="noStrike">
              <a:latin typeface="Arial"/>
            </a:endParaRPr>
          </a:p>
        </p:txBody>
      </p:sp>
      <p:sp>
        <p:nvSpPr>
          <p:cNvPr id="801" name="CustomShape 7"/>
          <p:cNvSpPr/>
          <p:nvPr/>
        </p:nvSpPr>
        <p:spPr>
          <a:xfrm>
            <a:off x="420120" y="3783240"/>
            <a:ext cx="2023200" cy="1212840"/>
          </a:xfrm>
          <a:prstGeom prst="wedgeEllipseCallout">
            <a:avLst>
              <a:gd name="adj1" fmla="val 56873"/>
              <a:gd name="adj2" fmla="val -11992"/>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Propulsion</a:t>
            </a:r>
            <a:endParaRPr b="0" lang="fr-FR" sz="2000" spc="-1" strike="noStrike">
              <a:latin typeface="Arial"/>
            </a:endParaRPr>
          </a:p>
          <a:p>
            <a:pPr algn="ctr">
              <a:lnSpc>
                <a:spcPct val="100000"/>
              </a:lnSpc>
            </a:pPr>
            <a:r>
              <a:rPr b="0" lang="fr-FR" sz="2000" spc="-1" strike="noStrike">
                <a:solidFill>
                  <a:srgbClr val="000000"/>
                </a:solidFill>
                <a:latin typeface="Helvetica Neue"/>
                <a:ea typeface="ヒラギノ角ゴ ProN W3"/>
              </a:rPr>
              <a:t>System</a:t>
            </a:r>
            <a:endParaRPr b="0" lang="fr-FR" sz="2000" spc="-1" strike="noStrike">
              <a:latin typeface="Arial"/>
            </a:endParaRPr>
          </a:p>
        </p:txBody>
      </p:sp>
      <p:sp>
        <p:nvSpPr>
          <p:cNvPr id="802" name="CustomShape 8"/>
          <p:cNvSpPr/>
          <p:nvPr/>
        </p:nvSpPr>
        <p:spPr>
          <a:xfrm>
            <a:off x="2344320" y="87480"/>
            <a:ext cx="1972440" cy="1263600"/>
          </a:xfrm>
          <a:prstGeom prst="wedgeEllipseCallout">
            <a:avLst>
              <a:gd name="adj1" fmla="val 31909"/>
              <a:gd name="adj2" fmla="val 51992"/>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Light"/>
                <a:ea typeface="ヒラギノ角ゴ ProN W3"/>
              </a:rPr>
              <a:t>Mechanical</a:t>
            </a:r>
            <a:endParaRPr b="0" lang="fr-FR" sz="2000" spc="-1" strike="noStrike">
              <a:latin typeface="Arial"/>
            </a:endParaRPr>
          </a:p>
          <a:p>
            <a:pPr algn="ctr">
              <a:lnSpc>
                <a:spcPct val="100000"/>
              </a:lnSpc>
            </a:pPr>
            <a:r>
              <a:rPr b="0" lang="fr-FR" sz="2000" spc="-1" strike="noStrike">
                <a:solidFill>
                  <a:srgbClr val="000000"/>
                </a:solidFill>
                <a:latin typeface="Helvetica Neue Light"/>
                <a:ea typeface="ヒラギノ角ゴ ProN W3"/>
              </a:rPr>
              <a:t>Structure</a:t>
            </a:r>
            <a:endParaRPr b="0" lang="fr-FR" sz="2000" spc="-1" strike="noStrike">
              <a:latin typeface="Arial"/>
            </a:endParaRPr>
          </a:p>
        </p:txBody>
      </p:sp>
      <p:sp>
        <p:nvSpPr>
          <p:cNvPr id="803" name="CustomShape 9"/>
          <p:cNvSpPr/>
          <p:nvPr/>
        </p:nvSpPr>
        <p:spPr>
          <a:xfrm>
            <a:off x="6764400" y="2365920"/>
            <a:ext cx="2377440" cy="1415520"/>
          </a:xfrm>
          <a:prstGeom prst="wedgeEllipseCallout">
            <a:avLst>
              <a:gd name="adj1" fmla="val -61403"/>
              <a:gd name="adj2" fmla="val -9553"/>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Light"/>
                <a:ea typeface="ヒラギノ角ゴ ProN W3"/>
              </a:rPr>
              <a:t>Environmental</a:t>
            </a:r>
            <a:endParaRPr b="0" lang="fr-FR" sz="2000" spc="-1" strike="noStrike">
              <a:latin typeface="Arial"/>
            </a:endParaRPr>
          </a:p>
          <a:p>
            <a:pPr algn="ctr">
              <a:lnSpc>
                <a:spcPct val="100000"/>
              </a:lnSpc>
            </a:pPr>
            <a:r>
              <a:rPr b="0" lang="fr-FR" sz="2000" spc="-1" strike="noStrike">
                <a:solidFill>
                  <a:srgbClr val="000000"/>
                </a:solidFill>
                <a:latin typeface="Helvetica Neue Light"/>
                <a:ea typeface="ヒラギノ角ゴ ProN W3"/>
              </a:rPr>
              <a:t>Impact</a:t>
            </a:r>
            <a:endParaRPr b="0" lang="fr-FR" sz="2000" spc="-1" strike="noStrike">
              <a:latin typeface="Arial"/>
            </a:endParaRPr>
          </a:p>
        </p:txBody>
      </p:sp>
      <p:sp>
        <p:nvSpPr>
          <p:cNvPr id="804" name="CustomShape 10"/>
          <p:cNvSpPr/>
          <p:nvPr/>
        </p:nvSpPr>
        <p:spPr>
          <a:xfrm>
            <a:off x="3559320" y="5656680"/>
            <a:ext cx="2630520" cy="1199160"/>
          </a:xfrm>
          <a:prstGeom prst="wedgeEllipseCallout">
            <a:avLst>
              <a:gd name="adj1" fmla="val 21552"/>
              <a:gd name="adj2" fmla="val -61155"/>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Light"/>
                <a:ea typeface="ヒラギノ角ゴ ProN W3"/>
              </a:rPr>
              <a:t>Navigation</a:t>
            </a:r>
            <a:endParaRPr b="0" lang="fr-FR" sz="2000" spc="-1" strike="noStrike">
              <a:latin typeface="Arial"/>
            </a:endParaRPr>
          </a:p>
        </p:txBody>
      </p:sp>
      <p:sp>
        <p:nvSpPr>
          <p:cNvPr id="805" name="CustomShape 11"/>
          <p:cNvSpPr/>
          <p:nvPr/>
        </p:nvSpPr>
        <p:spPr>
          <a:xfrm>
            <a:off x="0" y="5403600"/>
            <a:ext cx="3202920" cy="1263600"/>
          </a:xfrm>
          <a:prstGeom prst="wedgeEllipseCallout">
            <a:avLst>
              <a:gd name="adj1" fmla="val 49216"/>
              <a:gd name="adj2" fmla="val -56072"/>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a:ea typeface="ヒラギノ角ゴ ProN W3"/>
              </a:rPr>
              <a:t>Communications</a:t>
            </a:r>
            <a:endParaRPr b="0" lang="fr-FR" sz="2000" spc="-1" strike="noStrike">
              <a:latin typeface="Arial"/>
            </a:endParaRPr>
          </a:p>
        </p:txBody>
      </p:sp>
      <p:sp>
        <p:nvSpPr>
          <p:cNvPr id="806" name="CustomShape 12"/>
          <p:cNvSpPr/>
          <p:nvPr/>
        </p:nvSpPr>
        <p:spPr>
          <a:xfrm>
            <a:off x="6850440" y="846720"/>
            <a:ext cx="2291400" cy="1263600"/>
          </a:xfrm>
          <a:prstGeom prst="wedgeEllipseCallout">
            <a:avLst>
              <a:gd name="adj1" fmla="val -59375"/>
              <a:gd name="adj2" fmla="val 40733"/>
            </a:avLst>
          </a:prstGeom>
          <a:solidFill>
            <a:schemeClr val="bg1"/>
          </a:solidFill>
          <a:ln w="25560">
            <a:solidFill>
              <a:srgbClr val="000000"/>
            </a:solidFill>
            <a:round/>
          </a:ln>
        </p:spPr>
        <p:style>
          <a:lnRef idx="0"/>
          <a:fillRef idx="0"/>
          <a:effectRef idx="0"/>
          <a:fontRef idx="minor"/>
        </p:style>
        <p:txBody>
          <a:bodyPr lIns="64080" rIns="64080" tIns="32040" bIns="32040" anchor="ctr"/>
          <a:p>
            <a:pPr algn="ctr">
              <a:lnSpc>
                <a:spcPct val="100000"/>
              </a:lnSpc>
            </a:pPr>
            <a:r>
              <a:rPr b="0" lang="fr-FR" sz="2000" spc="-1" strike="noStrike">
                <a:solidFill>
                  <a:srgbClr val="000000"/>
                </a:solidFill>
                <a:latin typeface="Helvetica Neue Light"/>
                <a:ea typeface="ヒラギノ角ゴ ProN W3"/>
              </a:rPr>
              <a:t>Human-Machine Interaction</a:t>
            </a:r>
            <a:endParaRPr b="0" lang="fr-FR" sz="2000" spc="-1" strike="noStrike">
              <a:latin typeface="Arial"/>
            </a:endParaRPr>
          </a:p>
        </p:txBody>
      </p:sp>
      <p:pic>
        <p:nvPicPr>
          <p:cNvPr id="807" name="Picture 3" descr=""/>
          <p:cNvPicPr/>
          <p:nvPr/>
        </p:nvPicPr>
        <p:blipFill>
          <a:blip r:embed="rId2"/>
          <a:stretch/>
        </p:blipFill>
        <p:spPr>
          <a:xfrm>
            <a:off x="5280840" y="239400"/>
            <a:ext cx="1296000" cy="858600"/>
          </a:xfrm>
          <a:prstGeom prst="rect">
            <a:avLst/>
          </a:prstGeom>
          <a:ln>
            <a:noFill/>
          </a:ln>
        </p:spPr>
      </p:pic>
      <p:pic>
        <p:nvPicPr>
          <p:cNvPr id="808" name="Picture 5" descr=""/>
          <p:cNvPicPr/>
          <p:nvPr/>
        </p:nvPicPr>
        <p:blipFill>
          <a:blip r:embed="rId3"/>
          <a:stretch/>
        </p:blipFill>
        <p:spPr>
          <a:xfrm>
            <a:off x="683280" y="5550840"/>
            <a:ext cx="1820520" cy="964440"/>
          </a:xfrm>
          <a:prstGeom prst="rect">
            <a:avLst/>
          </a:prstGeom>
          <a:ln>
            <a:noFill/>
          </a:ln>
        </p:spPr>
      </p:pic>
      <p:pic>
        <p:nvPicPr>
          <p:cNvPr id="809" name="Picture 17" descr=""/>
          <p:cNvPicPr/>
          <p:nvPr/>
        </p:nvPicPr>
        <p:blipFill>
          <a:blip r:embed="rId4"/>
          <a:stretch/>
        </p:blipFill>
        <p:spPr>
          <a:xfrm>
            <a:off x="774720" y="4013640"/>
            <a:ext cx="1354320" cy="780480"/>
          </a:xfrm>
          <a:prstGeom prst="rect">
            <a:avLst/>
          </a:prstGeom>
          <a:ln>
            <a:noFill/>
          </a:ln>
        </p:spPr>
      </p:pic>
      <p:pic>
        <p:nvPicPr>
          <p:cNvPr id="810" name="Picture 18" descr=""/>
          <p:cNvPicPr/>
          <p:nvPr/>
        </p:nvPicPr>
        <p:blipFill>
          <a:blip r:embed="rId5"/>
          <a:stretch/>
        </p:blipFill>
        <p:spPr>
          <a:xfrm>
            <a:off x="6799680" y="5302440"/>
            <a:ext cx="1263600" cy="1263600"/>
          </a:xfrm>
          <a:prstGeom prst="rect">
            <a:avLst/>
          </a:prstGeom>
          <a:ln>
            <a:noFill/>
          </a:ln>
        </p:spPr>
      </p:pic>
      <p:pic>
        <p:nvPicPr>
          <p:cNvPr id="811" name="Picture 19" descr=""/>
          <p:cNvPicPr/>
          <p:nvPr/>
        </p:nvPicPr>
        <p:blipFill>
          <a:blip r:embed="rId6"/>
          <a:stretch/>
        </p:blipFill>
        <p:spPr>
          <a:xfrm>
            <a:off x="977400" y="1201320"/>
            <a:ext cx="1357200" cy="816120"/>
          </a:xfrm>
          <a:prstGeom prst="rect">
            <a:avLst/>
          </a:prstGeom>
          <a:ln>
            <a:noFill/>
          </a:ln>
        </p:spPr>
      </p:pic>
      <p:pic>
        <p:nvPicPr>
          <p:cNvPr id="812" name="Picture 20" descr=""/>
          <p:cNvPicPr/>
          <p:nvPr/>
        </p:nvPicPr>
        <p:blipFill>
          <a:blip r:embed="rId7"/>
          <a:stretch/>
        </p:blipFill>
        <p:spPr>
          <a:xfrm>
            <a:off x="2597400" y="320760"/>
            <a:ext cx="1479600" cy="807840"/>
          </a:xfrm>
          <a:prstGeom prst="rect">
            <a:avLst/>
          </a:prstGeom>
          <a:ln>
            <a:noFill/>
          </a:ln>
        </p:spPr>
      </p:pic>
      <p:pic>
        <p:nvPicPr>
          <p:cNvPr id="813" name="Picture 21" descr=""/>
          <p:cNvPicPr/>
          <p:nvPr/>
        </p:nvPicPr>
        <p:blipFill>
          <a:blip r:embed="rId8"/>
          <a:stretch/>
        </p:blipFill>
        <p:spPr>
          <a:xfrm>
            <a:off x="7214760" y="1018440"/>
            <a:ext cx="1509480" cy="909360"/>
          </a:xfrm>
          <a:prstGeom prst="rect">
            <a:avLst/>
          </a:prstGeom>
          <a:ln>
            <a:noFill/>
          </a:ln>
        </p:spPr>
      </p:pic>
      <p:pic>
        <p:nvPicPr>
          <p:cNvPr id="814" name="Picture 22" descr=""/>
          <p:cNvPicPr/>
          <p:nvPr/>
        </p:nvPicPr>
        <p:blipFill>
          <a:blip r:embed="rId9"/>
          <a:stretch/>
        </p:blipFill>
        <p:spPr>
          <a:xfrm>
            <a:off x="7204680" y="2527560"/>
            <a:ext cx="1516680" cy="1057320"/>
          </a:xfrm>
          <a:prstGeom prst="rect">
            <a:avLst/>
          </a:prstGeom>
          <a:ln>
            <a:noFill/>
          </a:ln>
        </p:spPr>
      </p:pic>
      <p:pic>
        <p:nvPicPr>
          <p:cNvPr id="815" name="Picture 23" descr=""/>
          <p:cNvPicPr/>
          <p:nvPr/>
        </p:nvPicPr>
        <p:blipFill>
          <a:blip r:embed="rId10"/>
          <a:stretch/>
        </p:blipFill>
        <p:spPr>
          <a:xfrm>
            <a:off x="7154280" y="4087080"/>
            <a:ext cx="1364760" cy="852120"/>
          </a:xfrm>
          <a:prstGeom prst="rect">
            <a:avLst/>
          </a:prstGeom>
          <a:ln>
            <a:noFill/>
          </a:ln>
        </p:spPr>
      </p:pic>
      <p:pic>
        <p:nvPicPr>
          <p:cNvPr id="816" name="Picture 26" descr=""/>
          <p:cNvPicPr/>
          <p:nvPr/>
        </p:nvPicPr>
        <p:blipFill>
          <a:blip r:embed="rId11"/>
          <a:stretch/>
        </p:blipFill>
        <p:spPr>
          <a:xfrm>
            <a:off x="723960" y="2568240"/>
            <a:ext cx="1865160" cy="682560"/>
          </a:xfrm>
          <a:prstGeom prst="rect">
            <a:avLst/>
          </a:prstGeom>
          <a:ln>
            <a:noFill/>
          </a:ln>
        </p:spPr>
      </p:pic>
      <p:pic>
        <p:nvPicPr>
          <p:cNvPr id="817" name="Picture 27" descr=""/>
          <p:cNvPicPr/>
          <p:nvPr/>
        </p:nvPicPr>
        <p:blipFill>
          <a:blip r:embed="rId12"/>
          <a:stretch/>
        </p:blipFill>
        <p:spPr>
          <a:xfrm>
            <a:off x="4167000" y="5745600"/>
            <a:ext cx="1415520" cy="1018080"/>
          </a:xfrm>
          <a:prstGeom prst="rect">
            <a:avLst/>
          </a:prstGeom>
          <a:ln>
            <a:noFill/>
          </a:ln>
        </p:spPr>
      </p:pic>
      <p:grpSp>
        <p:nvGrpSpPr>
          <p:cNvPr id="818" name="Group 13"/>
          <p:cNvGrpSpPr/>
          <p:nvPr/>
        </p:nvGrpSpPr>
        <p:grpSpPr>
          <a:xfrm>
            <a:off x="3427560" y="2062080"/>
            <a:ext cx="3248640" cy="3187800"/>
            <a:chOff x="3427560" y="2062080"/>
            <a:chExt cx="3248640" cy="3187800"/>
          </a:xfrm>
        </p:grpSpPr>
        <p:sp>
          <p:nvSpPr>
            <p:cNvPr id="819" name="CustomShape 14"/>
            <p:cNvSpPr/>
            <p:nvPr/>
          </p:nvSpPr>
          <p:spPr>
            <a:xfrm>
              <a:off x="3427560" y="2186280"/>
              <a:ext cx="2978280" cy="272808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txBody>
            <a:bodyPr lIns="0" rIns="0" tIns="83880" bIns="83880" anchor="ctr"/>
            <a:p>
              <a:pPr algn="ctr">
                <a:lnSpc>
                  <a:spcPct val="90000"/>
                </a:lnSpc>
                <a:spcAft>
                  <a:spcPts val="771"/>
                </a:spcAft>
              </a:pPr>
              <a:r>
                <a:rPr b="1" lang="fr-FR" sz="2200" spc="-1" strike="noStrike">
                  <a:solidFill>
                    <a:srgbClr val="000000"/>
                  </a:solidFill>
                  <a:latin typeface="HelveticaNeue"/>
                  <a:ea typeface="ＭＳ Ｐゴシック"/>
                </a:rPr>
                <a:t>Heterogeneous Modeling</a:t>
              </a:r>
              <a:endParaRPr b="0" lang="fr-FR" sz="2200" spc="-1" strike="noStrike">
                <a:latin typeface="Arial"/>
              </a:endParaRPr>
            </a:p>
          </p:txBody>
        </p:sp>
        <p:sp>
          <p:nvSpPr>
            <p:cNvPr id="820" name="CustomShape 15"/>
            <p:cNvSpPr/>
            <p:nvPr/>
          </p:nvSpPr>
          <p:spPr>
            <a:xfrm>
              <a:off x="5110560" y="2062080"/>
              <a:ext cx="301680" cy="30168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sp>
          <p:nvSpPr>
            <p:cNvPr id="821" name="CustomShape 16"/>
            <p:cNvSpPr/>
            <p:nvPr/>
          </p:nvSpPr>
          <p:spPr>
            <a:xfrm>
              <a:off x="4391640" y="4713840"/>
              <a:ext cx="217800" cy="2178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sp>
          <p:nvSpPr>
            <p:cNvPr id="822" name="CustomShape 17"/>
            <p:cNvSpPr/>
            <p:nvPr/>
          </p:nvSpPr>
          <p:spPr>
            <a:xfrm>
              <a:off x="6458400" y="3294720"/>
              <a:ext cx="217800" cy="2178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sp>
          <p:nvSpPr>
            <p:cNvPr id="823" name="CustomShape 18"/>
            <p:cNvSpPr/>
            <p:nvPr/>
          </p:nvSpPr>
          <p:spPr>
            <a:xfrm>
              <a:off x="5406480" y="4948200"/>
              <a:ext cx="301680" cy="30168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sp>
          <p:nvSpPr>
            <p:cNvPr id="824" name="CustomShape 19"/>
            <p:cNvSpPr/>
            <p:nvPr/>
          </p:nvSpPr>
          <p:spPr>
            <a:xfrm>
              <a:off x="4453920" y="2493720"/>
              <a:ext cx="217800" cy="2178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sp>
          <p:nvSpPr>
            <p:cNvPr id="825" name="CustomShape 20"/>
            <p:cNvSpPr/>
            <p:nvPr/>
          </p:nvSpPr>
          <p:spPr>
            <a:xfrm>
              <a:off x="3760920" y="3752640"/>
              <a:ext cx="217800" cy="2178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r="5400000" dist="23040" rotWithShape="0">
                <a:srgbClr val="000000">
                  <a:alpha val="35000"/>
                </a:srgbClr>
              </a:outerShdw>
            </a:effectLst>
            <a:scene3d>
              <a:camera prst="orthographicFront"/>
              <a:lightRig dir="t" rig="flat"/>
            </a:scene3d>
            <a:sp3d prstMaterial="plastic">
              <a:bevelT w="120900" h="88900"/>
              <a:bevelB prst="angle" w="88900" h="31750"/>
            </a:sp3d>
          </p:spPr>
          <p:style>
            <a:lnRef idx="0"/>
            <a:fillRef idx="0"/>
            <a:effectRef idx="2"/>
            <a:fontRef idx="minor"/>
          </p:style>
        </p:sp>
      </p:grpSp>
      <p:grpSp>
        <p:nvGrpSpPr>
          <p:cNvPr id="826" name="Group 21"/>
          <p:cNvGrpSpPr/>
          <p:nvPr/>
        </p:nvGrpSpPr>
        <p:grpSpPr>
          <a:xfrm>
            <a:off x="0" y="0"/>
            <a:ext cx="36000" cy="36000"/>
            <a:chOff x="0" y="0"/>
            <a:chExt cx="36000" cy="36000"/>
          </a:xfrm>
        </p:grpSpPr>
      </p:grpSp>
    </p:spTree>
  </p:cSld>
  <mc:AlternateContent>
    <mc:Choice Requires="p14">
      <p:transition spd="slow" p14:dur="2000"/>
    </mc:Choice>
    <mc:Fallback>
      <p:transition spd="slow"/>
    </mc:Fallback>
  </mc:AlternateContent>
  <p:timing>
    <p:tnLst>
      <p:par>
        <p:cTn id="216" dur="indefinite" restart="never" nodeType="tmRoot">
          <p:childTnLst>
            <p:seq>
              <p:cTn id="217"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27"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Language-Oriented Programming &amp; Modeling</a:t>
            </a:r>
            <a:endParaRPr b="0" lang="fr-FR" sz="2800" spc="-1" strike="noStrike">
              <a:latin typeface="Arial"/>
            </a:endParaRPr>
          </a:p>
        </p:txBody>
      </p:sp>
      <p:sp>
        <p:nvSpPr>
          <p:cNvPr id="828"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74C98FA4-F15B-45E4-86A7-7A25B883E8E1}"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829" name="Image 2" descr=""/>
          <p:cNvPicPr/>
          <p:nvPr/>
        </p:nvPicPr>
        <p:blipFill>
          <a:blip r:embed="rId1"/>
          <a:stretch/>
        </p:blipFill>
        <p:spPr>
          <a:xfrm>
            <a:off x="1979640" y="937440"/>
            <a:ext cx="4867560" cy="3637800"/>
          </a:xfrm>
          <a:prstGeom prst="rect">
            <a:avLst/>
          </a:prstGeom>
          <a:ln>
            <a:noFill/>
          </a:ln>
        </p:spPr>
      </p:pic>
      <p:sp>
        <p:nvSpPr>
          <p:cNvPr id="830" name="CustomShape 3"/>
          <p:cNvSpPr/>
          <p:nvPr/>
        </p:nvSpPr>
        <p:spPr>
          <a:xfrm>
            <a:off x="1763640" y="4699800"/>
            <a:ext cx="6622560" cy="500760"/>
          </a:xfrm>
          <a:prstGeom prst="rect">
            <a:avLst/>
          </a:prstGeom>
          <a:noFill/>
          <a:ln>
            <a:noFill/>
          </a:ln>
          <a:effectLst>
            <a:outerShdw algn="tl" blurRad="50800" dir="2700000" dist="37674" rotWithShape="0">
              <a:srgbClr val="000000">
                <a:alpha val="0"/>
              </a:srgbClr>
            </a:outerShdw>
          </a:effectLst>
        </p:spPr>
        <p:style>
          <a:lnRef idx="0"/>
          <a:fillRef idx="0"/>
          <a:effectRef idx="0"/>
          <a:fontRef idx="minor"/>
        </p:style>
        <p:txBody>
          <a:bodyPr lIns="90000" rIns="90000" tIns="45000" bIns="45000"/>
          <a:p>
            <a:pPr>
              <a:lnSpc>
                <a:spcPct val="100000"/>
              </a:lnSpc>
            </a:pPr>
            <a:r>
              <a:rPr b="1" i="1" lang="fr-FR" sz="1500" spc="-1" strike="noStrike">
                <a:solidFill>
                  <a:srgbClr val="000000"/>
                </a:solidFill>
                <a:latin typeface="Arial"/>
                <a:ea typeface="ＭＳ Ｐゴシック"/>
              </a:rPr>
              <a:t>Ingénierie Dirigée par les Modèles : des concepts à la pratique,</a:t>
            </a:r>
            <a:r>
              <a:rPr b="0" lang="fr-FR" sz="1200" spc="-1" strike="noStrike">
                <a:solidFill>
                  <a:srgbClr val="000000"/>
                </a:solidFill>
                <a:latin typeface="Arial"/>
                <a:ea typeface="ＭＳ Ｐゴシック"/>
              </a:rPr>
              <a:t> by Jézéquel, J.-M., Combemale, B., Vojtisek, D., Références sciences, ellipses (Eds.). 2012. </a:t>
            </a:r>
            <a:endParaRPr b="0" lang="fr-FR" sz="1200" spc="-1" strike="noStrike">
              <a:latin typeface="Arial"/>
            </a:endParaRPr>
          </a:p>
        </p:txBody>
      </p:sp>
      <p:pic>
        <p:nvPicPr>
          <p:cNvPr id="831" name="Image 8" descr=""/>
          <p:cNvPicPr/>
          <p:nvPr/>
        </p:nvPicPr>
        <p:blipFill>
          <a:blip r:embed="rId2"/>
          <a:stretch/>
        </p:blipFill>
        <p:spPr>
          <a:xfrm>
            <a:off x="1187640" y="4617720"/>
            <a:ext cx="524880" cy="673560"/>
          </a:xfrm>
          <a:prstGeom prst="rect">
            <a:avLst/>
          </a:prstGeom>
          <a:ln>
            <a:noFill/>
          </a:ln>
          <a:effectLst>
            <a:outerShdw algn="tr" blurRad="50800" dir="8100000" dist="37674" rotWithShape="0">
              <a:srgbClr val="000000">
                <a:alpha val="40000"/>
              </a:srgbClr>
            </a:outerShdw>
            <a:reflection algn="bl" blurRad="12700" dir="5400000" dist="5000" endPos="28000" rotWithShape="0" stA="38000" sy="-100000"/>
          </a:effectLst>
        </p:spPr>
      </p:pic>
      <p:sp>
        <p:nvSpPr>
          <p:cNvPr id="832" name="CustomShape 4"/>
          <p:cNvSpPr/>
          <p:nvPr/>
        </p:nvSpPr>
        <p:spPr>
          <a:xfrm>
            <a:off x="1726560" y="5481720"/>
            <a:ext cx="7054560" cy="683280"/>
          </a:xfrm>
          <a:prstGeom prst="rect">
            <a:avLst/>
          </a:prstGeom>
          <a:noFill/>
          <a:ln>
            <a:noFill/>
          </a:ln>
          <a:effectLst>
            <a:outerShdw algn="tl" blurRad="50800" dir="2700000" dist="37674" rotWithShape="0">
              <a:srgbClr val="000000">
                <a:alpha val="0"/>
              </a:srgbClr>
            </a:outerShdw>
          </a:effectLst>
        </p:spPr>
        <p:style>
          <a:lnRef idx="0"/>
          <a:fillRef idx="0"/>
          <a:effectRef idx="0"/>
          <a:fontRef idx="minor"/>
        </p:style>
        <p:txBody>
          <a:bodyPr lIns="90000" rIns="90000" tIns="45000" bIns="45000"/>
          <a:p>
            <a:pPr>
              <a:lnSpc>
                <a:spcPct val="100000"/>
              </a:lnSpc>
            </a:pPr>
            <a:r>
              <a:rPr b="1" i="1" lang="fr-FR" sz="1500" spc="-1" strike="noStrike">
                <a:solidFill>
                  <a:srgbClr val="000000"/>
                </a:solidFill>
                <a:latin typeface="Arial"/>
                <a:ea typeface="ＭＳ Ｐゴシック"/>
              </a:rPr>
              <a:t>Engineering Modeling Languages: Turning Domain Knowledge into Tools</a:t>
            </a:r>
            <a:r>
              <a:rPr b="0" lang="fr-FR" sz="1200" spc="-1" strike="noStrike">
                <a:solidFill>
                  <a:srgbClr val="000000"/>
                </a:solidFill>
                <a:latin typeface="Arial"/>
                <a:ea typeface="ＭＳ Ｐゴシック"/>
              </a:rPr>
              <a:t>, by Benoit Combemale, Robert B. France, Jean-Marc Jézéquel, Bernhard Rumpe, Jim R.H. Steel, and Didier Vojtisek. Chapman and Hall/CRC, pp.398, 2016. Companion website: http://mdebook.irisa.fr</a:t>
            </a:r>
            <a:endParaRPr b="0" lang="fr-FR" sz="1200" spc="-1" strike="noStrike">
              <a:latin typeface="Arial"/>
            </a:endParaRPr>
          </a:p>
        </p:txBody>
      </p:sp>
      <p:pic>
        <p:nvPicPr>
          <p:cNvPr id="833" name="Image 11" descr=""/>
          <p:cNvPicPr/>
          <p:nvPr/>
        </p:nvPicPr>
        <p:blipFill>
          <a:blip r:embed="rId3"/>
          <a:stretch/>
        </p:blipFill>
        <p:spPr>
          <a:xfrm>
            <a:off x="1187640" y="5419440"/>
            <a:ext cx="536760" cy="815760"/>
          </a:xfrm>
          <a:prstGeom prst="rect">
            <a:avLst/>
          </a:prstGeom>
          <a:ln>
            <a:noFill/>
          </a:ln>
          <a:effectLst>
            <a:outerShdw algn="tr" blurRad="50800" dir="8100000" dist="75858" rotWithShape="0">
              <a:srgbClr val="000000">
                <a:alpha val="40000"/>
              </a:srgbClr>
            </a:outerShdw>
          </a:effectLst>
        </p:spPr>
      </p:pic>
      <p:sp>
        <p:nvSpPr>
          <p:cNvPr id="834" name="CustomShape 5"/>
          <p:cNvSpPr/>
          <p:nvPr/>
        </p:nvSpPr>
        <p:spPr>
          <a:xfrm>
            <a:off x="1475640" y="6488280"/>
            <a:ext cx="705456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GEMOC Studio Tutorial @ MODELS 2017 – Benoit Combemale and Julien Deantoni – Sep., 2017</a:t>
            </a:r>
            <a:endParaRPr b="0" lang="fr-FR" sz="1100" spc="-1" strike="noStrike">
              <a:latin typeface="Arial"/>
            </a:endParaRPr>
          </a:p>
        </p:txBody>
      </p:sp>
      <p:sp>
        <p:nvSpPr>
          <p:cNvPr id="835" name="CustomShape 6"/>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836" name="Image 14" descr=""/>
          <p:cNvPicPr/>
          <p:nvPr/>
        </p:nvPicPr>
        <p:blipFill>
          <a:blip r:embed="rId4"/>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218" dur="indefinite" restart="never" nodeType="tmRoot">
          <p:childTnLst>
            <p:seq>
              <p:cTn id="219" dur="indefinite" nodeType="mainSeq">
                <p:childTnLst>
                  <p:par>
                    <p:cTn id="220" fill="hold">
                      <p:stCondLst>
                        <p:cond delay="0"/>
                      </p:stCondLst>
                      <p:childTnLst>
                        <p:par>
                          <p:cTn id="221" fill="hold">
                            <p:stCondLst>
                              <p:cond delay="0"/>
                            </p:stCondLst>
                            <p:childTnLst>
                              <p:par>
                                <p:cTn id="222" nodeType="withEffect" fill="hold" presetClass="entr" presetID="1">
                                  <p:stCondLst>
                                    <p:cond delay="0"/>
                                  </p:stCondLst>
                                  <p:childTnLst>
                                    <p:set>
                                      <p:cBhvr>
                                        <p:cTn id="223" dur="1" fill="hold">
                                          <p:stCondLst>
                                            <p:cond delay="0"/>
                                          </p:stCondLst>
                                        </p:cTn>
                                        <p:tgtEl>
                                          <p:spTgt spid="83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37"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Language Design and Implementation</a:t>
            </a:r>
            <a:endParaRPr b="0" lang="fr-FR" sz="2800" spc="-1" strike="noStrike">
              <a:latin typeface="Arial"/>
            </a:endParaRPr>
          </a:p>
        </p:txBody>
      </p:sp>
      <p:sp>
        <p:nvSpPr>
          <p:cNvPr id="838"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7DFEC7FE-4ADA-4E5A-9B73-11B872C61EA0}"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839" name="Image 4" descr=""/>
          <p:cNvPicPr/>
          <p:nvPr/>
        </p:nvPicPr>
        <p:blipFill>
          <a:blip r:embed="rId1"/>
          <a:stretch/>
        </p:blipFill>
        <p:spPr>
          <a:xfrm>
            <a:off x="1762560" y="1556640"/>
            <a:ext cx="5255640" cy="2474280"/>
          </a:xfrm>
          <a:prstGeom prst="rect">
            <a:avLst/>
          </a:prstGeom>
          <a:ln>
            <a:noFill/>
          </a:ln>
        </p:spPr>
      </p:pic>
      <p:sp>
        <p:nvSpPr>
          <p:cNvPr id="840" name="CustomShape 3"/>
          <p:cNvSpPr/>
          <p:nvPr/>
        </p:nvSpPr>
        <p:spPr>
          <a:xfrm>
            <a:off x="1763640" y="4699800"/>
            <a:ext cx="6622560" cy="500760"/>
          </a:xfrm>
          <a:prstGeom prst="rect">
            <a:avLst/>
          </a:prstGeom>
          <a:noFill/>
          <a:ln>
            <a:noFill/>
          </a:ln>
          <a:effectLst>
            <a:outerShdw algn="tl" blurRad="50800" dir="2700000" dist="37674" rotWithShape="0">
              <a:srgbClr val="000000">
                <a:alpha val="0"/>
              </a:srgbClr>
            </a:outerShdw>
          </a:effectLst>
        </p:spPr>
        <p:style>
          <a:lnRef idx="0"/>
          <a:fillRef idx="0"/>
          <a:effectRef idx="0"/>
          <a:fontRef idx="minor"/>
        </p:style>
        <p:txBody>
          <a:bodyPr lIns="90000" rIns="90000" tIns="45000" bIns="45000"/>
          <a:p>
            <a:pPr>
              <a:lnSpc>
                <a:spcPct val="100000"/>
              </a:lnSpc>
            </a:pPr>
            <a:r>
              <a:rPr b="1" i="1" lang="fr-FR" sz="1500" spc="-1" strike="noStrike">
                <a:solidFill>
                  <a:srgbClr val="000000"/>
                </a:solidFill>
                <a:latin typeface="Arial"/>
                <a:ea typeface="ＭＳ Ｐゴシック"/>
              </a:rPr>
              <a:t>Ingénierie Dirigée par les Modèles : des concepts à la pratique</a:t>
            </a:r>
            <a:r>
              <a:rPr b="0" lang="fr-FR" sz="1200" spc="-1" strike="noStrike">
                <a:solidFill>
                  <a:srgbClr val="000000"/>
                </a:solidFill>
                <a:latin typeface="Arial"/>
                <a:ea typeface="ＭＳ Ｐゴシック"/>
              </a:rPr>
              <a:t> by Jézéquel, J.-M., Combemale, B., Vojtisek, D., Références sciences, ellipses (Eds.). 2012. </a:t>
            </a:r>
            <a:endParaRPr b="0" lang="fr-FR" sz="1200" spc="-1" strike="noStrike">
              <a:latin typeface="Arial"/>
            </a:endParaRPr>
          </a:p>
        </p:txBody>
      </p:sp>
      <p:pic>
        <p:nvPicPr>
          <p:cNvPr id="841" name="Image 8" descr=""/>
          <p:cNvPicPr/>
          <p:nvPr/>
        </p:nvPicPr>
        <p:blipFill>
          <a:blip r:embed="rId2"/>
          <a:stretch/>
        </p:blipFill>
        <p:spPr>
          <a:xfrm>
            <a:off x="1187640" y="4617720"/>
            <a:ext cx="524880" cy="673560"/>
          </a:xfrm>
          <a:prstGeom prst="rect">
            <a:avLst/>
          </a:prstGeom>
          <a:ln>
            <a:noFill/>
          </a:ln>
          <a:effectLst>
            <a:outerShdw algn="tr" blurRad="50800" dir="8100000" dist="37674" rotWithShape="0">
              <a:srgbClr val="000000">
                <a:alpha val="40000"/>
              </a:srgbClr>
            </a:outerShdw>
            <a:reflection algn="bl" blurRad="12700" dir="5400000" dist="5000" endPos="28000" rotWithShape="0" stA="38000" sy="-100000"/>
          </a:effectLst>
        </p:spPr>
      </p:pic>
      <p:sp>
        <p:nvSpPr>
          <p:cNvPr id="842" name="CustomShape 4"/>
          <p:cNvSpPr/>
          <p:nvPr/>
        </p:nvSpPr>
        <p:spPr>
          <a:xfrm>
            <a:off x="1726560" y="5481720"/>
            <a:ext cx="7054560" cy="683280"/>
          </a:xfrm>
          <a:prstGeom prst="rect">
            <a:avLst/>
          </a:prstGeom>
          <a:noFill/>
          <a:ln>
            <a:noFill/>
          </a:ln>
          <a:effectLst>
            <a:outerShdw algn="tl" blurRad="50800" dir="2700000" dist="37674" rotWithShape="0">
              <a:srgbClr val="000000">
                <a:alpha val="0"/>
              </a:srgbClr>
            </a:outerShdw>
          </a:effectLst>
        </p:spPr>
        <p:style>
          <a:lnRef idx="0"/>
          <a:fillRef idx="0"/>
          <a:effectRef idx="0"/>
          <a:fontRef idx="minor"/>
        </p:style>
        <p:txBody>
          <a:bodyPr lIns="90000" rIns="90000" tIns="45000" bIns="45000"/>
          <a:p>
            <a:pPr>
              <a:lnSpc>
                <a:spcPct val="100000"/>
              </a:lnSpc>
            </a:pPr>
            <a:r>
              <a:rPr b="1" i="1" lang="fr-FR" sz="1500" spc="-1" strike="noStrike">
                <a:solidFill>
                  <a:srgbClr val="000000"/>
                </a:solidFill>
                <a:latin typeface="Arial"/>
                <a:ea typeface="ＭＳ Ｐゴシック"/>
              </a:rPr>
              <a:t>Engineering Modeling Languages: Turning Domain Knowledge into Tools</a:t>
            </a:r>
            <a:r>
              <a:rPr b="0" lang="fr-FR" sz="1200" spc="-1" strike="noStrike">
                <a:solidFill>
                  <a:srgbClr val="000000"/>
                </a:solidFill>
                <a:latin typeface="Arial"/>
                <a:ea typeface="ＭＳ Ｐゴシック"/>
              </a:rPr>
              <a:t>, by Benoit Combemale, Robert B. France, Jean-Marc Jézéquel, Bernhard Rumpe, Jim R.H. Steel, and Didier Vojtisek. Chapman and Hall/CRC, pp.398, 2016. Companion website: http://mdebook.irisa.fr</a:t>
            </a:r>
            <a:endParaRPr b="0" lang="fr-FR" sz="1200" spc="-1" strike="noStrike">
              <a:latin typeface="Arial"/>
            </a:endParaRPr>
          </a:p>
        </p:txBody>
      </p:sp>
      <p:pic>
        <p:nvPicPr>
          <p:cNvPr id="843" name="Image 11" descr=""/>
          <p:cNvPicPr/>
          <p:nvPr/>
        </p:nvPicPr>
        <p:blipFill>
          <a:blip r:embed="rId3"/>
          <a:stretch/>
        </p:blipFill>
        <p:spPr>
          <a:xfrm>
            <a:off x="1187640" y="5419440"/>
            <a:ext cx="536760" cy="815760"/>
          </a:xfrm>
          <a:prstGeom prst="rect">
            <a:avLst/>
          </a:prstGeom>
          <a:ln>
            <a:noFill/>
          </a:ln>
          <a:effectLst>
            <a:outerShdw algn="tr" blurRad="50800" dir="8100000" dist="75858" rotWithShape="0">
              <a:srgbClr val="000000">
                <a:alpha val="40000"/>
              </a:srgbClr>
            </a:outerShdw>
          </a:effectLst>
        </p:spPr>
      </p:pic>
      <p:sp>
        <p:nvSpPr>
          <p:cNvPr id="844" name="CustomShape 5"/>
          <p:cNvSpPr/>
          <p:nvPr/>
        </p:nvSpPr>
        <p:spPr>
          <a:xfrm>
            <a:off x="1475640" y="6488280"/>
            <a:ext cx="705456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GEMOC Studio Tutorial @ MODELS 2017 – Benoit Combemale and Julien Deantoni – Sep., 2017</a:t>
            </a:r>
            <a:endParaRPr b="0" lang="fr-FR" sz="1100" spc="-1" strike="noStrike">
              <a:latin typeface="Arial"/>
            </a:endParaRPr>
          </a:p>
        </p:txBody>
      </p:sp>
      <p:sp>
        <p:nvSpPr>
          <p:cNvPr id="845" name="CustomShape 6"/>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846" name="Image 14" descr=""/>
          <p:cNvPicPr/>
          <p:nvPr/>
        </p:nvPicPr>
        <p:blipFill>
          <a:blip r:embed="rId4"/>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224" dur="indefinite" restart="never" nodeType="tmRoot">
          <p:childTnLst>
            <p:seq>
              <p:cTn id="225" dur="indefinite" nodeType="mainSeq">
                <p:childTnLst>
                  <p:par>
                    <p:cTn id="226" fill="hold">
                      <p:stCondLst>
                        <p:cond delay="0"/>
                      </p:stCondLst>
                      <p:childTnLst>
                        <p:par>
                          <p:cTn id="227" fill="hold">
                            <p:stCondLst>
                              <p:cond delay="0"/>
                            </p:stCondLst>
                            <p:childTnLst>
                              <p:par>
                                <p:cTn id="228" nodeType="withEffect" fill="hold" presetClass="entr" presetID="1">
                                  <p:stCondLst>
                                    <p:cond delay="0"/>
                                  </p:stCondLst>
                                  <p:childTnLst>
                                    <p:set>
                                      <p:cBhvr>
                                        <p:cTn id="229" dur="1" fill="hold">
                                          <p:stCondLst>
                                            <p:cond delay="0"/>
                                          </p:stCondLst>
                                        </p:cTn>
                                        <p:tgtEl>
                                          <p:spTgt spid="84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BA8433B0-80E4-45D0-9567-4C3223FBA2AB}"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424" name="CustomShape 2"/>
          <p:cNvSpPr/>
          <p:nvPr/>
        </p:nvSpPr>
        <p:spPr>
          <a:xfrm>
            <a:off x="467640" y="5229360"/>
            <a:ext cx="8148960" cy="912960"/>
          </a:xfrm>
          <a:prstGeom prst="rect">
            <a:avLst/>
          </a:prstGeom>
          <a:noFill/>
          <a:ln>
            <a:noFill/>
          </a:ln>
          <a:effectLst>
            <a:outerShdw algn="tl" blurRad="50800" dir="2700000" dist="37674" rotWithShape="0">
              <a:srgbClr val="000000">
                <a:alpha val="0"/>
              </a:srgbClr>
            </a:outerShdw>
          </a:effectLst>
        </p:spPr>
        <p:style>
          <a:lnRef idx="0"/>
          <a:fillRef idx="0"/>
          <a:effectRef idx="0"/>
          <a:fontRef idx="minor"/>
        </p:style>
        <p:txBody>
          <a:bodyPr lIns="90000" rIns="90000" tIns="45000" bIns="45000"/>
          <a:p>
            <a:pPr>
              <a:lnSpc>
                <a:spcPct val="100000"/>
              </a:lnSpc>
            </a:pPr>
            <a:r>
              <a:rPr b="0" lang="fr-FR" sz="1800" spc="-1" strike="noStrike">
                <a:solidFill>
                  <a:srgbClr val="000000"/>
                </a:solidFill>
                <a:latin typeface="Arial"/>
                <a:ea typeface="ＭＳ Ｐゴシック"/>
              </a:rPr>
              <a:t>J-M. Favre, D. Gasevic, R. Lämmel, and E. Pek. "Empirical language analysis in software linguistics," In Software Language Engineering, volume 6563 of LNCS, pages 316–326. Springer, 2011.</a:t>
            </a:r>
            <a:endParaRPr b="0" lang="fr-FR" sz="1800" spc="-1" strike="noStrike">
              <a:latin typeface="Arial"/>
            </a:endParaRPr>
          </a:p>
        </p:txBody>
      </p:sp>
      <p:sp>
        <p:nvSpPr>
          <p:cNvPr id="425" name="CustomShape 3"/>
          <p:cNvSpPr/>
          <p:nvPr/>
        </p:nvSpPr>
        <p:spPr>
          <a:xfrm>
            <a:off x="323640" y="1628640"/>
            <a:ext cx="8566920" cy="3166200"/>
          </a:xfrm>
          <a:prstGeom prst="rect">
            <a:avLst/>
          </a:prstGeom>
          <a:noFill/>
          <a:ln>
            <a:noFill/>
          </a:ln>
        </p:spPr>
        <p:style>
          <a:lnRef idx="0"/>
          <a:fillRef idx="0"/>
          <a:effectRef idx="0"/>
          <a:fontRef idx="minor"/>
        </p:style>
        <p:txBody>
          <a:bodyPr lIns="90000" rIns="90000" tIns="45000" bIns="45000"/>
          <a:p>
            <a:pPr algn="ctr">
              <a:lnSpc>
                <a:spcPct val="100000"/>
              </a:lnSpc>
            </a:pPr>
            <a:r>
              <a:rPr b="1" i="1" lang="fr-FR" sz="5800" spc="-1" strike="noStrike">
                <a:solidFill>
                  <a:srgbClr val="000000"/>
                </a:solidFill>
                <a:latin typeface="Arial"/>
                <a:ea typeface="ＭＳ Ｐゴシック"/>
              </a:rPr>
              <a:t>"Software languages are software too"</a:t>
            </a:r>
            <a:endParaRPr b="0" lang="fr-FR" sz="5800" spc="-1" strike="noStrike">
              <a:latin typeface="Arial"/>
            </a:endParaRPr>
          </a:p>
        </p:txBody>
      </p:sp>
      <p:sp>
        <p:nvSpPr>
          <p:cNvPr id="426" name="CustomShape 4"/>
          <p:cNvSpPr/>
          <p:nvPr/>
        </p:nvSpPr>
        <p:spPr>
          <a:xfrm>
            <a:off x="323640" y="116640"/>
            <a:ext cx="8566920" cy="645840"/>
          </a:xfrm>
          <a:prstGeom prst="rect">
            <a:avLst/>
          </a:prstGeom>
          <a:noFill/>
          <a:ln w="9360">
            <a:noFill/>
          </a:ln>
        </p:spPr>
        <p:style>
          <a:lnRef idx="0"/>
          <a:fillRef idx="0"/>
          <a:effectRef idx="0"/>
          <a:fontRef idx="minor"/>
        </p:style>
      </p:sp>
      <p:sp>
        <p:nvSpPr>
          <p:cNvPr id="427" name="CustomShape 5"/>
          <p:cNvSpPr/>
          <p:nvPr/>
        </p:nvSpPr>
        <p:spPr>
          <a:xfrm>
            <a:off x="1475640" y="6488280"/>
            <a:ext cx="705456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GEMOC Studio Tutorial @ MODELS 2017 – Benoit Combemale and Julien Deantoni – Sep., 2017</a:t>
            </a:r>
            <a:endParaRPr b="0" lang="fr-FR" sz="1100" spc="-1" strike="noStrike">
              <a:latin typeface="Arial"/>
            </a:endParaRPr>
          </a:p>
        </p:txBody>
      </p:sp>
      <p:sp>
        <p:nvSpPr>
          <p:cNvPr id="428" name="CustomShape 6"/>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29" name="Image 11" descr=""/>
          <p:cNvPicPr/>
          <p:nvPr/>
        </p:nvPicPr>
        <p:blipFill>
          <a:blip r:embed="rId1"/>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Software Language Engineering (SLE)</a:t>
            </a:r>
            <a:endParaRPr b="0" lang="fr-FR" sz="2800" spc="-1" strike="noStrike">
              <a:latin typeface="Arial"/>
            </a:endParaRPr>
          </a:p>
        </p:txBody>
      </p:sp>
      <p:sp>
        <p:nvSpPr>
          <p:cNvPr id="431"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A20BE062-7C1C-4B8B-A288-7AA199EB0AD5}"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432" name="CustomShape 3"/>
          <p:cNvSpPr/>
          <p:nvPr/>
        </p:nvSpPr>
        <p:spPr>
          <a:xfrm>
            <a:off x="467640" y="1196640"/>
            <a:ext cx="8674200" cy="4966560"/>
          </a:xfrm>
          <a:prstGeom prst="rect">
            <a:avLst/>
          </a:prstGeom>
          <a:noFill/>
          <a:ln>
            <a:noFill/>
          </a:ln>
        </p:spPr>
        <p:style>
          <a:lnRef idx="0"/>
          <a:fillRef idx="0"/>
          <a:effectRef idx="0"/>
          <a:fontRef idx="minor"/>
        </p:style>
        <p:txBody>
          <a:bodyPr lIns="90000" rIns="90000" tIns="45000" bIns="45000">
            <a:normAutofit fontScale="90000"/>
          </a:bodyPr>
          <a:p>
            <a:pPr marL="343080" indent="-340920">
              <a:lnSpc>
                <a:spcPct val="100000"/>
              </a:lnSpc>
              <a:buClr>
                <a:srgbClr val="ff0000"/>
              </a:buClr>
              <a:buFont typeface="Arial"/>
              <a:buChar char="•"/>
            </a:pPr>
            <a:r>
              <a:rPr b="0" lang="fr-FR" sz="2200" spc="-1" strike="noStrike">
                <a:solidFill>
                  <a:srgbClr val="808080"/>
                </a:solidFill>
                <a:latin typeface="Arial"/>
                <a:ea typeface="ＭＳ Ｐゴシック"/>
              </a:rPr>
              <a:t>Application of systematic, disciplined, and measurable approaches to the development, deployment, use, and maintenance of software languages</a:t>
            </a:r>
            <a:endParaRPr b="0" lang="fr-FR" sz="2200" spc="-1" strike="noStrike">
              <a:latin typeface="Arial"/>
            </a:endParaRPr>
          </a:p>
          <a:p>
            <a:pPr>
              <a:lnSpc>
                <a:spcPct val="100000"/>
              </a:lnSpc>
            </a:pPr>
            <a:endParaRPr b="0" lang="fr-FR" sz="2200" spc="-1" strike="noStrike">
              <a:latin typeface="Arial"/>
            </a:endParaRPr>
          </a:p>
          <a:p>
            <a:pPr marL="343080" indent="-340920">
              <a:lnSpc>
                <a:spcPct val="100000"/>
              </a:lnSpc>
              <a:buClr>
                <a:srgbClr val="ff0000"/>
              </a:buClr>
              <a:buFont typeface="Arial"/>
              <a:buChar char="•"/>
            </a:pPr>
            <a:r>
              <a:rPr b="0" lang="fr-FR" sz="2200" spc="-1" strike="noStrike">
                <a:solidFill>
                  <a:srgbClr val="808080"/>
                </a:solidFill>
                <a:latin typeface="Arial"/>
                <a:ea typeface="ＭＳ Ｐゴシック"/>
              </a:rPr>
              <a:t>Various shapes and ways to implement software languages</a:t>
            </a:r>
            <a:endParaRPr b="0" lang="fr-FR" sz="2200" spc="-1" strike="noStrike">
              <a:latin typeface="Arial"/>
            </a:endParaRPr>
          </a:p>
          <a:p>
            <a:pPr lvl="2" marL="1076040" indent="-340920">
              <a:lnSpc>
                <a:spcPct val="100000"/>
              </a:lnSpc>
              <a:buClr>
                <a:srgbClr val="808080"/>
              </a:buClr>
              <a:buFont typeface="Arial"/>
              <a:buChar char="•"/>
            </a:pPr>
            <a:r>
              <a:rPr b="0" lang="fr-FR" sz="2000" spc="-1" strike="noStrike">
                <a:solidFill>
                  <a:srgbClr val="808080"/>
                </a:solidFill>
                <a:latin typeface="Arial"/>
                <a:ea typeface="ＭＳ Ｐゴシック"/>
              </a:rPr>
              <a:t>External, internal or embedded DSLs, Profile, etc.</a:t>
            </a:r>
            <a:endParaRPr b="0" lang="fr-FR" sz="2000" spc="-1" strike="noStrike">
              <a:latin typeface="Arial"/>
            </a:endParaRPr>
          </a:p>
          <a:p>
            <a:pPr lvl="2" marL="1076040" indent="-340920">
              <a:lnSpc>
                <a:spcPct val="100000"/>
              </a:lnSpc>
              <a:buClr>
                <a:srgbClr val="808080"/>
              </a:buClr>
              <a:buFont typeface="Arial"/>
              <a:buChar char="•"/>
            </a:pPr>
            <a:r>
              <a:rPr b="0" lang="fr-FR" sz="2000" spc="-1" strike="noStrike">
                <a:solidFill>
                  <a:srgbClr val="808080"/>
                </a:solidFill>
                <a:latin typeface="Arial"/>
                <a:ea typeface="ＭＳ Ｐゴシック"/>
              </a:rPr>
              <a:t>Grammar, metamodel, ontology, etc.</a:t>
            </a:r>
            <a:endParaRPr b="0" lang="fr-FR" sz="2000" spc="-1" strike="noStrike">
              <a:latin typeface="Arial"/>
            </a:endParaRPr>
          </a:p>
          <a:p>
            <a:pPr>
              <a:lnSpc>
                <a:spcPct val="100000"/>
              </a:lnSpc>
            </a:pPr>
            <a:endParaRPr b="0" lang="fr-FR" sz="2000" spc="-1" strike="noStrike">
              <a:latin typeface="Arial"/>
            </a:endParaRPr>
          </a:p>
          <a:p>
            <a:pPr marL="343080" indent="-340920">
              <a:lnSpc>
                <a:spcPct val="100000"/>
              </a:lnSpc>
              <a:buClr>
                <a:srgbClr val="ff0000"/>
              </a:buClr>
              <a:buFont typeface="Arial"/>
              <a:buChar char="•"/>
            </a:pPr>
            <a:r>
              <a:rPr b="0" lang="fr-FR" sz="2200" spc="-1" strike="noStrike">
                <a:solidFill>
                  <a:srgbClr val="808080"/>
                </a:solidFill>
                <a:latin typeface="Arial"/>
                <a:ea typeface="ＭＳ Ｐゴシック"/>
              </a:rPr>
              <a:t>Supported by various kind of "</a:t>
            </a:r>
            <a:r>
              <a:rPr b="1" lang="fr-FR" sz="3200" spc="-1" strike="noStrike">
                <a:solidFill>
                  <a:srgbClr val="808080"/>
                </a:solidFill>
                <a:latin typeface="Arial"/>
                <a:ea typeface="ＭＳ Ｐゴシック"/>
              </a:rPr>
              <a:t>language workbench</a:t>
            </a:r>
            <a:r>
              <a:rPr b="0" lang="fr-FR" sz="2200" spc="-1" strike="noStrike">
                <a:solidFill>
                  <a:srgbClr val="808080"/>
                </a:solidFill>
                <a:latin typeface="Arial"/>
                <a:ea typeface="ＭＳ Ｐゴシック"/>
              </a:rPr>
              <a:t>"</a:t>
            </a:r>
            <a:endParaRPr b="0" lang="fr-FR" sz="2200" spc="-1" strike="noStrike">
              <a:latin typeface="Arial"/>
            </a:endParaRPr>
          </a:p>
          <a:p>
            <a:pPr lvl="2" marL="1076040" indent="-340920">
              <a:lnSpc>
                <a:spcPct val="100000"/>
              </a:lnSpc>
              <a:buClr>
                <a:srgbClr val="808080"/>
              </a:buClr>
              <a:buFont typeface="Arial"/>
              <a:buChar char="•"/>
            </a:pPr>
            <a:r>
              <a:rPr b="0" lang="fr-FR" sz="2000" spc="-1" strike="noStrike">
                <a:solidFill>
                  <a:srgbClr val="808080"/>
                </a:solidFill>
                <a:latin typeface="Arial"/>
                <a:ea typeface="ＭＳ Ｐゴシック"/>
              </a:rPr>
              <a:t>Eclipse EMF, Xtext, Sirius, Melange, GEMOC, Papyrus</a:t>
            </a:r>
            <a:endParaRPr b="0" lang="fr-FR" sz="2000" spc="-1" strike="noStrike">
              <a:latin typeface="Arial"/>
            </a:endParaRPr>
          </a:p>
          <a:p>
            <a:pPr lvl="2" marL="1076040" indent="-340920">
              <a:lnSpc>
                <a:spcPct val="100000"/>
              </a:lnSpc>
              <a:buClr>
                <a:srgbClr val="808080"/>
              </a:buClr>
              <a:buFont typeface="Arial"/>
              <a:buChar char="•"/>
            </a:pPr>
            <a:r>
              <a:rPr b="0" lang="fr-FR" sz="2000" spc="-1" strike="noStrike">
                <a:solidFill>
                  <a:srgbClr val="808080"/>
                </a:solidFill>
                <a:latin typeface="Arial"/>
                <a:ea typeface="ＭＳ Ｐゴシック"/>
              </a:rPr>
              <a:t>Jetbrain’s MPS</a:t>
            </a:r>
            <a:endParaRPr b="0" lang="fr-FR" sz="2000" spc="-1" strike="noStrike">
              <a:latin typeface="Arial"/>
            </a:endParaRPr>
          </a:p>
          <a:p>
            <a:pPr lvl="2" marL="1076040" indent="-340920">
              <a:lnSpc>
                <a:spcPct val="100000"/>
              </a:lnSpc>
              <a:buClr>
                <a:srgbClr val="808080"/>
              </a:buClr>
              <a:buFont typeface="Arial"/>
              <a:buChar char="•"/>
            </a:pPr>
            <a:r>
              <a:rPr b="0" lang="fr-FR" sz="2000" spc="-1" strike="noStrike">
                <a:solidFill>
                  <a:srgbClr val="808080"/>
                </a:solidFill>
                <a:latin typeface="Arial"/>
                <a:ea typeface="ＭＳ Ｐゴシック"/>
              </a:rPr>
              <a:t>Spoofax</a:t>
            </a:r>
            <a:endParaRPr b="0" lang="fr-FR" sz="2000" spc="-1" strike="noStrike">
              <a:latin typeface="Arial"/>
            </a:endParaRPr>
          </a:p>
          <a:p>
            <a:pPr lvl="2" marL="1076040" indent="-340920">
              <a:lnSpc>
                <a:spcPct val="100000"/>
              </a:lnSpc>
              <a:buClr>
                <a:srgbClr val="808080"/>
              </a:buClr>
              <a:buFont typeface="Arial"/>
              <a:buChar char="•"/>
            </a:pPr>
            <a:r>
              <a:rPr b="0" lang="fr-FR" sz="2000" spc="-1" strike="noStrike">
                <a:solidFill>
                  <a:srgbClr val="808080"/>
                </a:solidFill>
                <a:latin typeface="Arial"/>
                <a:ea typeface="ＭＳ Ｐゴシック"/>
              </a:rPr>
              <a:t>MS DSL Tools</a:t>
            </a:r>
            <a:endParaRPr b="0" lang="fr-FR" sz="2000" spc="-1" strike="noStrike">
              <a:latin typeface="Arial"/>
            </a:endParaRPr>
          </a:p>
          <a:p>
            <a:pPr lvl="2" marL="1076040" indent="-340920">
              <a:lnSpc>
                <a:spcPct val="100000"/>
              </a:lnSpc>
              <a:buClr>
                <a:srgbClr val="808080"/>
              </a:buClr>
              <a:buFont typeface="Arial"/>
              <a:buChar char="•"/>
            </a:pPr>
            <a:r>
              <a:rPr b="0" lang="fr-FR" sz="2000" spc="-1" strike="noStrike">
                <a:solidFill>
                  <a:srgbClr val="808080"/>
                </a:solidFill>
                <a:latin typeface="Arial"/>
                <a:ea typeface="ＭＳ Ｐゴシック"/>
              </a:rPr>
              <a:t>Etc.</a:t>
            </a:r>
            <a:endParaRPr b="0" lang="fr-FR" sz="2000" spc="-1" strike="noStrike">
              <a:latin typeface="Arial"/>
            </a:endParaRPr>
          </a:p>
          <a:p>
            <a:pPr>
              <a:lnSpc>
                <a:spcPct val="100000"/>
              </a:lnSpc>
            </a:pPr>
            <a:endParaRPr b="0" lang="fr-FR" sz="2000" spc="-1" strike="noStrike">
              <a:latin typeface="Arial"/>
            </a:endParaRPr>
          </a:p>
          <a:p>
            <a:pPr lvl="1" marL="361800" indent="-340920">
              <a:lnSpc>
                <a:spcPct val="100000"/>
              </a:lnSpc>
              <a:buClr>
                <a:srgbClr val="e1001a"/>
              </a:buClr>
              <a:buFont typeface="Arial"/>
              <a:buChar char="•"/>
            </a:pPr>
            <a:r>
              <a:rPr b="0" lang="fr-FR" sz="2200" spc="-1" strike="noStrike">
                <a:solidFill>
                  <a:srgbClr val="808080"/>
                </a:solidFill>
                <a:latin typeface="Arial"/>
                <a:ea typeface="ＭＳ Ｐゴシック"/>
              </a:rPr>
              <a:t>More and more literature, a dedicated Intl. conference (ACM SLE, cf. http://www.sleconf.org)…</a:t>
            </a:r>
            <a:endParaRPr b="0" lang="fr-FR" sz="2200" spc="-1" strike="noStrike">
              <a:latin typeface="Arial"/>
            </a:endParaRPr>
          </a:p>
        </p:txBody>
      </p:sp>
      <p:sp>
        <p:nvSpPr>
          <p:cNvPr id="433" name="CustomShape 4"/>
          <p:cNvSpPr/>
          <p:nvPr/>
        </p:nvSpPr>
        <p:spPr>
          <a:xfrm>
            <a:off x="1475640" y="6488280"/>
            <a:ext cx="7054560" cy="270720"/>
          </a:xfrm>
          <a:prstGeom prst="rect">
            <a:avLst/>
          </a:prstGeom>
          <a:noFill/>
          <a:ln>
            <a:noFill/>
          </a:ln>
        </p:spPr>
        <p:style>
          <a:lnRef idx="0"/>
          <a:fillRef idx="0"/>
          <a:effectRef idx="0"/>
          <a:fontRef idx="minor"/>
        </p:style>
        <p:txBody>
          <a:bodyPr lIns="0" rIns="0" tIns="0" bIns="0" anchor="ctr"/>
          <a:p>
            <a:pPr>
              <a:lnSpc>
                <a:spcPct val="100000"/>
              </a:lnSpc>
            </a:pPr>
            <a:r>
              <a:rPr b="1" lang="fr-FR" sz="1100" spc="-1" strike="noStrike">
                <a:solidFill>
                  <a:srgbClr val="ffffff"/>
                </a:solidFill>
                <a:latin typeface="Arial"/>
                <a:ea typeface="ＭＳ Ｐゴシック"/>
              </a:rPr>
              <a:t>GEMOC Studio Tutorial @ MODELS 2017 – Benoit Combemale and Julien Deantoni – Sep., 2017</a:t>
            </a:r>
            <a:endParaRPr b="0" lang="fr-FR" sz="1100" spc="-1" strike="noStrike">
              <a:latin typeface="Arial"/>
            </a:endParaRPr>
          </a:p>
        </p:txBody>
      </p:sp>
      <p:sp>
        <p:nvSpPr>
          <p:cNvPr id="434" name="CustomShape 5"/>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35" name="Image 8" descr=""/>
          <p:cNvPicPr/>
          <p:nvPr/>
        </p:nvPicPr>
        <p:blipFill>
          <a:blip r:embed="rId1"/>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722160" y="4406760"/>
            <a:ext cx="7770240" cy="1360080"/>
          </a:xfrm>
          <a:prstGeom prst="rect">
            <a:avLst/>
          </a:prstGeom>
          <a:noFill/>
          <a:ln w="9360">
            <a:noFill/>
          </a:ln>
        </p:spPr>
        <p:style>
          <a:lnRef idx="0"/>
          <a:fillRef idx="0"/>
          <a:effectRef idx="0"/>
          <a:fontRef idx="minor"/>
        </p:style>
        <p:txBody>
          <a:bodyPr lIns="0" rIns="0" tIns="0" bIns="0"/>
          <a:p>
            <a:pPr>
              <a:lnSpc>
                <a:spcPct val="100000"/>
              </a:lnSpc>
            </a:pPr>
            <a:r>
              <a:rPr b="1" lang="fr-FR" sz="4000" spc="-1" strike="noStrike" cap="all">
                <a:solidFill>
                  <a:srgbClr val="e1001a"/>
                </a:solidFill>
                <a:latin typeface="Arial"/>
                <a:ea typeface="ＭＳ Ｐゴシック"/>
              </a:rPr>
              <a:t>GEMOC</a:t>
            </a:r>
            <a:endParaRPr b="0" lang="fr-FR" sz="4000" spc="-1" strike="noStrike">
              <a:latin typeface="Arial"/>
            </a:endParaRPr>
          </a:p>
        </p:txBody>
      </p:sp>
      <p:sp>
        <p:nvSpPr>
          <p:cNvPr id="437"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25334E0C-BF51-4B9B-B7FA-615E17CC3FD4}"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pic>
        <p:nvPicPr>
          <p:cNvPr id="438" name="Image 5" descr=""/>
          <p:cNvPicPr/>
          <p:nvPr/>
        </p:nvPicPr>
        <p:blipFill>
          <a:blip r:embed="rId1"/>
          <a:stretch/>
        </p:blipFill>
        <p:spPr>
          <a:xfrm>
            <a:off x="1462320" y="6525000"/>
            <a:ext cx="7147800" cy="302760"/>
          </a:xfrm>
          <a:prstGeom prst="rect">
            <a:avLst/>
          </a:prstGeom>
          <a:ln>
            <a:noFill/>
          </a:ln>
        </p:spPr>
      </p:pic>
      <p:sp>
        <p:nvSpPr>
          <p:cNvPr id="439" name="CustomShape 3"/>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40" name="Image 7" descr=""/>
          <p:cNvPicPr/>
          <p:nvPr/>
        </p:nvPicPr>
        <p:blipFill>
          <a:blip r:embed="rId2"/>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323640" y="116640"/>
            <a:ext cx="8566920" cy="645840"/>
          </a:xfrm>
          <a:prstGeom prst="rect">
            <a:avLst/>
          </a:prstGeom>
          <a:noFill/>
          <a:ln w="9360">
            <a:noFill/>
          </a:ln>
        </p:spPr>
        <p:style>
          <a:lnRef idx="0"/>
          <a:fillRef idx="0"/>
          <a:effectRef idx="0"/>
          <a:fontRef idx="minor"/>
        </p:style>
        <p:txBody>
          <a:bodyPr lIns="0" rIns="0" tIns="0" bIns="0" anchor="ctr"/>
          <a:p>
            <a:pPr>
              <a:lnSpc>
                <a:spcPct val="100000"/>
              </a:lnSpc>
            </a:pPr>
            <a:r>
              <a:rPr b="1" lang="fr-FR" sz="2800" spc="-1" strike="noStrike">
                <a:solidFill>
                  <a:srgbClr val="e1001a"/>
                </a:solidFill>
                <a:latin typeface="Arial"/>
                <a:ea typeface="ＭＳ Ｐゴシック"/>
              </a:rPr>
              <a:t>The GEMOC </a:t>
            </a:r>
            <a:r>
              <a:rPr b="1" lang="fr-FR" sz="2800" spc="-1" strike="noStrike" u="sng">
                <a:solidFill>
                  <a:srgbClr val="e1001a"/>
                </a:solidFill>
                <a:uFillTx/>
                <a:latin typeface="Arial"/>
                <a:ea typeface="ＭＳ Ｐゴシック"/>
              </a:rPr>
              <a:t>initiative</a:t>
            </a:r>
            <a:endParaRPr b="0" lang="fr-FR" sz="2800" spc="-1" strike="noStrike">
              <a:latin typeface="Arial"/>
            </a:endParaRPr>
          </a:p>
        </p:txBody>
      </p:sp>
      <p:sp>
        <p:nvSpPr>
          <p:cNvPr id="442" name="CustomShape 2"/>
          <p:cNvSpPr/>
          <p:nvPr/>
        </p:nvSpPr>
        <p:spPr>
          <a:xfrm>
            <a:off x="8618400" y="6488280"/>
            <a:ext cx="523440" cy="270720"/>
          </a:xfrm>
          <a:prstGeom prst="rect">
            <a:avLst/>
          </a:prstGeom>
          <a:noFill/>
          <a:ln>
            <a:noFill/>
          </a:ln>
        </p:spPr>
        <p:style>
          <a:lnRef idx="0"/>
          <a:fillRef idx="0"/>
          <a:effectRef idx="0"/>
          <a:fontRef idx="minor"/>
        </p:style>
        <p:txBody>
          <a:bodyPr lIns="0" rIns="0" tIns="0" bIns="0" anchor="ctr"/>
          <a:p>
            <a:pPr>
              <a:lnSpc>
                <a:spcPct val="100000"/>
              </a:lnSpc>
            </a:pPr>
            <a:r>
              <a:rPr b="0" lang="fr-FR" sz="1100" spc="-1" strike="noStrike">
                <a:solidFill>
                  <a:srgbClr val="ffffff"/>
                </a:solidFill>
                <a:latin typeface="Arial"/>
                <a:ea typeface="ＭＳ Ｐゴシック"/>
              </a:rPr>
              <a:t>- </a:t>
            </a:r>
            <a:fld id="{59F7A7C5-9DC5-41B1-8149-7355C7CA4B10}" type="slidenum">
              <a:rPr b="0" lang="fr-FR" sz="1100" spc="-1" strike="noStrike">
                <a:solidFill>
                  <a:srgbClr val="ffffff"/>
                </a:solidFill>
                <a:latin typeface="Arial"/>
                <a:ea typeface="ＭＳ Ｐゴシック"/>
              </a:rPr>
              <a:t>&lt;number&gt;</a:t>
            </a:fld>
            <a:endParaRPr b="0" lang="fr-FR" sz="1100" spc="-1" strike="noStrike">
              <a:latin typeface="Arial"/>
            </a:endParaRPr>
          </a:p>
        </p:txBody>
      </p:sp>
      <p:sp>
        <p:nvSpPr>
          <p:cNvPr id="443" name="CustomShape 3"/>
          <p:cNvSpPr/>
          <p:nvPr/>
        </p:nvSpPr>
        <p:spPr>
          <a:xfrm>
            <a:off x="467640" y="980640"/>
            <a:ext cx="8557560" cy="5505120"/>
          </a:xfrm>
          <a:prstGeom prst="rect">
            <a:avLst/>
          </a:prstGeom>
          <a:noFill/>
          <a:ln>
            <a:noFill/>
          </a:ln>
        </p:spPr>
        <p:style>
          <a:lnRef idx="0"/>
          <a:fillRef idx="0"/>
          <a:effectRef idx="0"/>
          <a:fontRef idx="minor"/>
        </p:style>
        <p:txBody>
          <a:bodyPr lIns="90000" rIns="90000" tIns="45000" bIns="45000"/>
          <a:p>
            <a:pPr>
              <a:lnSpc>
                <a:spcPct val="170000"/>
              </a:lnSpc>
            </a:pPr>
            <a:r>
              <a:rPr b="0" lang="fr-FR" sz="2400" spc="-1" strike="noStrike">
                <a:solidFill>
                  <a:srgbClr val="808080"/>
                </a:solidFill>
                <a:latin typeface="Arial"/>
                <a:ea typeface="ＭＳ Ｐゴシック"/>
              </a:rPr>
              <a:t>An open and international initiative to</a:t>
            </a:r>
            <a:endParaRPr b="0" lang="fr-FR" sz="2400" spc="-1" strike="noStrike">
              <a:latin typeface="Arial"/>
            </a:endParaRPr>
          </a:p>
          <a:p>
            <a:pPr lvl="1" marL="361800" indent="352440">
              <a:lnSpc>
                <a:spcPct val="125000"/>
              </a:lnSpc>
              <a:buClr>
                <a:srgbClr val="e1001a"/>
              </a:buClr>
              <a:buFont typeface="Arial"/>
              <a:buChar char="•"/>
            </a:pPr>
            <a:r>
              <a:rPr b="0" lang="fr-FR" sz="2200" spc="-1" strike="noStrike">
                <a:solidFill>
                  <a:srgbClr val="808080"/>
                </a:solidFill>
                <a:latin typeface="Arial"/>
                <a:ea typeface="ＭＳ Ｐゴシック"/>
              </a:rPr>
              <a:t>foster </a:t>
            </a:r>
            <a:r>
              <a:rPr b="1" lang="fr-FR" sz="2200" spc="-1" strike="noStrike">
                <a:solidFill>
                  <a:srgbClr val="808080"/>
                </a:solidFill>
                <a:latin typeface="Arial"/>
                <a:ea typeface="ＭＳ Ｐゴシック"/>
              </a:rPr>
              <a:t>globalization of DSMLs </a:t>
            </a:r>
            <a:r>
              <a:rPr b="0" lang="fr-FR" sz="2200" spc="-1" strike="noStrike">
                <a:solidFill>
                  <a:srgbClr val="808080"/>
                </a:solidFill>
                <a:latin typeface="Arial"/>
                <a:ea typeface="ＭＳ Ｐゴシック"/>
              </a:rPr>
              <a:t>in </a:t>
            </a:r>
            <a:r>
              <a:rPr b="0" lang="fr-FR" sz="2200" spc="-1" strike="noStrike">
                <a:solidFill>
                  <a:srgbClr val="4e8fd3"/>
                </a:solidFill>
                <a:latin typeface="Arial"/>
                <a:ea typeface="ＭＳ Ｐゴシック"/>
              </a:rPr>
              <a:t>open world</a:t>
            </a:r>
            <a:r>
              <a:rPr b="0" i="1" lang="fr-FR" sz="2200" spc="-1" strike="noStrike">
                <a:solidFill>
                  <a:srgbClr val="808080"/>
                </a:solidFill>
                <a:latin typeface="Arial"/>
                <a:ea typeface="ＭＳ Ｐゴシック"/>
              </a:rPr>
              <a:t> </a:t>
            </a:r>
            <a:endParaRPr b="0" lang="fr-FR" sz="2200" spc="-1" strike="noStrike">
              <a:latin typeface="Arial"/>
            </a:endParaRPr>
          </a:p>
          <a:p>
            <a:pPr lvl="2" marL="1076400" indent="361800">
              <a:lnSpc>
                <a:spcPct val="100000"/>
              </a:lnSpc>
              <a:buClr>
                <a:srgbClr val="808080"/>
              </a:buClr>
              <a:buFont typeface="Lucida Grande"/>
              <a:buChar char="⇒"/>
            </a:pPr>
            <a:r>
              <a:rPr b="0" lang="fr-FR" sz="2000" spc="-1" strike="noStrike">
                <a:solidFill>
                  <a:srgbClr val="808080"/>
                </a:solidFill>
                <a:latin typeface="Arial"/>
                <a:ea typeface="ＭＳ Ｐゴシック"/>
              </a:rPr>
              <a:t>impossible </a:t>
            </a:r>
            <a:r>
              <a:rPr b="0" i="1" lang="fr-FR" sz="2000" spc="-1" strike="noStrike">
                <a:solidFill>
                  <a:srgbClr val="808080"/>
                </a:solidFill>
                <a:latin typeface="Arial"/>
                <a:ea typeface="ＭＳ Ｐゴシック"/>
              </a:rPr>
              <a:t>a priori </a:t>
            </a:r>
            <a:r>
              <a:rPr b="0" lang="fr-FR" sz="2000" spc="-1" strike="noStrike">
                <a:solidFill>
                  <a:srgbClr val="808080"/>
                </a:solidFill>
                <a:latin typeface="Arial"/>
                <a:ea typeface="ＭＳ Ｐゴシック"/>
              </a:rPr>
              <a:t>unification</a:t>
            </a:r>
            <a:endParaRPr b="0" lang="fr-FR" sz="2000" spc="-1" strike="noStrike">
              <a:latin typeface="Arial"/>
            </a:endParaRPr>
          </a:p>
          <a:p>
            <a:pPr lvl="2" marL="1076400" indent="361800">
              <a:lnSpc>
                <a:spcPct val="100000"/>
              </a:lnSpc>
              <a:buClr>
                <a:srgbClr val="808080"/>
              </a:buClr>
              <a:buFont typeface="Lucida Grande"/>
              <a:buChar char="⇒"/>
            </a:pPr>
            <a:r>
              <a:rPr b="0" lang="fr-FR" sz="2000" spc="-1" strike="noStrike">
                <a:solidFill>
                  <a:srgbClr val="808080"/>
                </a:solidFill>
                <a:latin typeface="Arial"/>
                <a:ea typeface="ＭＳ Ｐゴシック"/>
              </a:rPr>
              <a:t>requires </a:t>
            </a:r>
            <a:r>
              <a:rPr b="0" i="1" lang="fr-FR" sz="2000" spc="-1" strike="noStrike">
                <a:solidFill>
                  <a:srgbClr val="808080"/>
                </a:solidFill>
                <a:latin typeface="Arial"/>
                <a:ea typeface="ＭＳ Ｐゴシック"/>
              </a:rPr>
              <a:t>a posteriori</a:t>
            </a:r>
            <a:r>
              <a:rPr b="1" lang="fr-FR" sz="2000" spc="-1" strike="noStrike">
                <a:solidFill>
                  <a:srgbClr val="808080"/>
                </a:solidFill>
                <a:latin typeface="Arial"/>
                <a:ea typeface="ＭＳ Ｐゴシック"/>
              </a:rPr>
              <a:t> </a:t>
            </a:r>
            <a:r>
              <a:rPr b="0" lang="fr-FR" sz="2000" spc="-1" strike="noStrike">
                <a:solidFill>
                  <a:srgbClr val="808080"/>
                </a:solidFill>
                <a:latin typeface="Arial"/>
                <a:ea typeface="ＭＳ Ｐゴシック"/>
              </a:rPr>
              <a:t>globalization</a:t>
            </a:r>
            <a:endParaRPr b="0" lang="fr-FR" sz="2000" spc="-1" strike="noStrike">
              <a:latin typeface="Arial"/>
            </a:endParaRPr>
          </a:p>
          <a:p>
            <a:pPr lvl="1" marL="361800" indent="352440">
              <a:lnSpc>
                <a:spcPct val="125000"/>
              </a:lnSpc>
              <a:buClr>
                <a:srgbClr val="e1001a"/>
              </a:buClr>
              <a:buFont typeface="Arial"/>
              <a:buChar char="•"/>
            </a:pPr>
            <a:r>
              <a:rPr b="0" lang="fr-FR" sz="2000" spc="-1" strike="noStrike">
                <a:solidFill>
                  <a:srgbClr val="808080"/>
                </a:solidFill>
                <a:latin typeface="Arial"/>
                <a:ea typeface="ＭＳ Ｐゴシック"/>
              </a:rPr>
              <a:t>coordinate (between members) and disseminate (for the members)</a:t>
            </a:r>
            <a:endParaRPr b="0" lang="fr-FR" sz="2000" spc="-1" strike="noStrike">
              <a:latin typeface="Arial"/>
            </a:endParaRPr>
          </a:p>
          <a:p>
            <a:pPr marL="343080" indent="-340920">
              <a:lnSpc>
                <a:spcPct val="170000"/>
              </a:lnSpc>
            </a:pPr>
            <a:r>
              <a:rPr b="0" lang="fr-FR" sz="2400" spc="-1" strike="noStrike">
                <a:solidFill>
                  <a:srgbClr val="808080"/>
                </a:solidFill>
                <a:latin typeface="Arial"/>
                <a:ea typeface="ＭＳ Ｐゴシック"/>
              </a:rPr>
              <a:t>Organizes</a:t>
            </a:r>
            <a:endParaRPr b="0" lang="fr-FR" sz="2400" spc="-1" strike="noStrike">
              <a:latin typeface="Arial"/>
            </a:endParaRPr>
          </a:p>
          <a:p>
            <a:pPr lvl="1" marL="361800" indent="352440">
              <a:lnSpc>
                <a:spcPct val="125000"/>
              </a:lnSpc>
              <a:buClr>
                <a:srgbClr val="e1001a"/>
              </a:buClr>
              <a:buFont typeface="Arial"/>
              <a:buChar char="•"/>
            </a:pPr>
            <a:r>
              <a:rPr b="1" lang="fr-FR" sz="2000" spc="-1" strike="noStrike">
                <a:solidFill>
                  <a:srgbClr val="808080"/>
                </a:solidFill>
                <a:latin typeface="Arial"/>
                <a:ea typeface="ＭＳ Ｐゴシック"/>
              </a:rPr>
              <a:t>workshop series</a:t>
            </a:r>
            <a:endParaRPr b="0" lang="fr-FR" sz="2000" spc="-1" strike="noStrike">
              <a:latin typeface="Arial"/>
            </a:endParaRPr>
          </a:p>
          <a:p>
            <a:pPr lvl="1" marL="361800" indent="352440">
              <a:lnSpc>
                <a:spcPct val="125000"/>
              </a:lnSpc>
              <a:buClr>
                <a:srgbClr val="e1001a"/>
              </a:buClr>
              <a:buFont typeface="Arial"/>
              <a:buChar char="•"/>
            </a:pPr>
            <a:r>
              <a:rPr b="1" lang="fr-FR" sz="2000" spc="-1" strike="noStrike">
                <a:solidFill>
                  <a:srgbClr val="808080"/>
                </a:solidFill>
                <a:latin typeface="Arial"/>
                <a:ea typeface="ＭＳ Ｐゴシック"/>
              </a:rPr>
              <a:t>Seminars at Dagstuhl, Bellairs </a:t>
            </a:r>
            <a:endParaRPr b="0" lang="fr-FR" sz="2000" spc="-1" strike="noStrike">
              <a:latin typeface="Arial"/>
            </a:endParaRPr>
          </a:p>
          <a:p>
            <a:pPr marL="343080" indent="-340920">
              <a:lnSpc>
                <a:spcPct val="170000"/>
              </a:lnSpc>
            </a:pPr>
            <a:r>
              <a:rPr b="0" lang="fr-FR" sz="2400" spc="-1" strike="noStrike">
                <a:solidFill>
                  <a:srgbClr val="808080"/>
                </a:solidFill>
                <a:latin typeface="Arial"/>
                <a:ea typeface="ＭＳ Ｐゴシック"/>
              </a:rPr>
              <a:t>	</a:t>
            </a:r>
            <a:r>
              <a:rPr b="0" lang="fr-FR" sz="2400" spc="-1" strike="noStrike">
                <a:solidFill>
                  <a:srgbClr val="808080"/>
                </a:solidFill>
                <a:latin typeface="Arial"/>
                <a:ea typeface="ＭＳ Ｐゴシック"/>
              </a:rPr>
              <a:t>	</a:t>
            </a:r>
            <a:r>
              <a:rPr b="0" lang="fr-FR" sz="2400" spc="-1" strike="noStrike">
                <a:solidFill>
                  <a:srgbClr val="808080"/>
                </a:solidFill>
                <a:latin typeface="Arial"/>
                <a:ea typeface="ＭＳ Ｐゴシック"/>
              </a:rPr>
              <a:t>	</a:t>
            </a:r>
            <a:r>
              <a:rPr b="0" lang="fr-FR" sz="3600" spc="-1" strike="noStrike">
                <a:solidFill>
                  <a:srgbClr val="808080"/>
                </a:solidFill>
                <a:latin typeface="Arial"/>
                <a:ea typeface="ＭＳ Ｐゴシック"/>
              </a:rPr>
              <a:t>	</a:t>
            </a:r>
            <a:r>
              <a:rPr b="0" lang="fr-FR" sz="2400" spc="-1" strike="noStrike" u="sng">
                <a:solidFill>
                  <a:srgbClr val="e1001a"/>
                </a:solidFill>
                <a:uFillTx/>
                <a:latin typeface="Arial"/>
                <a:ea typeface="ＭＳ Ｐゴシック"/>
              </a:rPr>
              <a:t>http://gemoc.org</a:t>
            </a:r>
            <a:br/>
            <a:r>
              <a:rPr b="0" lang="fr-FR" sz="2400" spc="-1" strike="noStrike">
                <a:solidFill>
                  <a:srgbClr val="e1001a"/>
                </a:solidFill>
                <a:latin typeface="Arial"/>
                <a:ea typeface="ＭＳ Ｐゴシック"/>
              </a:rPr>
              <a:t>     </a:t>
            </a:r>
            <a:r>
              <a:rPr b="0" lang="fr-FR" sz="2400" spc="-1" strike="noStrike">
                <a:solidFill>
                  <a:srgbClr val="e1001a"/>
                </a:solidFill>
                <a:latin typeface="Arial"/>
                <a:ea typeface="ＭＳ Ｐゴシック"/>
              </a:rPr>
              <a:t>	</a:t>
            </a:r>
            <a:r>
              <a:rPr b="0" lang="fr-FR" sz="2400" spc="-1" strike="noStrike">
                <a:solidFill>
                  <a:srgbClr val="e1001a"/>
                </a:solidFill>
                <a:latin typeface="Arial"/>
                <a:ea typeface="ＭＳ Ｐゴシック"/>
              </a:rPr>
              <a:t>@gemocinitiative</a:t>
            </a:r>
            <a:endParaRPr b="0" lang="fr-FR" sz="2400" spc="-1" strike="noStrike">
              <a:latin typeface="Arial"/>
            </a:endParaRPr>
          </a:p>
        </p:txBody>
      </p:sp>
      <p:pic>
        <p:nvPicPr>
          <p:cNvPr id="444" name="Image 10" descr=""/>
          <p:cNvPicPr/>
          <p:nvPr/>
        </p:nvPicPr>
        <p:blipFill>
          <a:blip r:embed="rId1"/>
          <a:stretch/>
        </p:blipFill>
        <p:spPr>
          <a:xfrm>
            <a:off x="7711200" y="137880"/>
            <a:ext cx="1314000" cy="469800"/>
          </a:xfrm>
          <a:prstGeom prst="rect">
            <a:avLst/>
          </a:prstGeom>
          <a:ln>
            <a:noFill/>
          </a:ln>
        </p:spPr>
      </p:pic>
      <p:pic>
        <p:nvPicPr>
          <p:cNvPr id="445" name="Image 2" descr=""/>
          <p:cNvPicPr/>
          <p:nvPr/>
        </p:nvPicPr>
        <p:blipFill>
          <a:blip r:embed="rId2"/>
          <a:stretch/>
        </p:blipFill>
        <p:spPr>
          <a:xfrm>
            <a:off x="5292000" y="3690000"/>
            <a:ext cx="3574080" cy="1969200"/>
          </a:xfrm>
          <a:prstGeom prst="rect">
            <a:avLst/>
          </a:prstGeom>
          <a:ln>
            <a:noFill/>
          </a:ln>
          <a:effectLst>
            <a:softEdge rad="112500"/>
          </a:effectLst>
        </p:spPr>
      </p:pic>
      <p:pic>
        <p:nvPicPr>
          <p:cNvPr id="446" name="Image 6" descr=""/>
          <p:cNvPicPr/>
          <p:nvPr/>
        </p:nvPicPr>
        <p:blipFill>
          <a:blip r:embed="rId3"/>
          <a:stretch/>
        </p:blipFill>
        <p:spPr>
          <a:xfrm>
            <a:off x="1462320" y="6525000"/>
            <a:ext cx="7147800" cy="302760"/>
          </a:xfrm>
          <a:prstGeom prst="rect">
            <a:avLst/>
          </a:prstGeom>
          <a:ln>
            <a:noFill/>
          </a:ln>
        </p:spPr>
      </p:pic>
      <p:sp>
        <p:nvSpPr>
          <p:cNvPr id="447" name="CustomShape 4"/>
          <p:cNvSpPr/>
          <p:nvPr/>
        </p:nvSpPr>
        <p:spPr>
          <a:xfrm>
            <a:off x="323640" y="6309360"/>
            <a:ext cx="933840" cy="546480"/>
          </a:xfrm>
          <a:prstGeom prst="rect">
            <a:avLst/>
          </a:prstGeom>
          <a:ln>
            <a:noFill/>
          </a:ln>
        </p:spPr>
        <p:style>
          <a:lnRef idx="2">
            <a:schemeClr val="accent3"/>
          </a:lnRef>
          <a:fillRef idx="1">
            <a:schemeClr val="lt1"/>
          </a:fillRef>
          <a:effectRef idx="0">
            <a:schemeClr val="accent3"/>
          </a:effectRef>
          <a:fontRef idx="minor"/>
        </p:style>
      </p:sp>
      <p:pic>
        <p:nvPicPr>
          <p:cNvPr id="448" name="Image 9" descr=""/>
          <p:cNvPicPr/>
          <p:nvPr/>
        </p:nvPicPr>
        <p:blipFill>
          <a:blip r:embed="rId4"/>
          <a:stretch/>
        </p:blipFill>
        <p:spPr>
          <a:xfrm>
            <a:off x="251640" y="6360840"/>
            <a:ext cx="1095840" cy="450360"/>
          </a:xfrm>
          <a:prstGeom prst="rect">
            <a:avLst/>
          </a:prstGeom>
          <a:ln>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inr_PPT-sc-en</Template>
  <TotalTime>4727</TotalTime>
  <Application>LibreOffice/6.1.3.2$Linux_X86_64 LibreOffice_project/10$Build-2</Application>
  <Words>2448</Words>
  <Paragraphs>414</Paragraphs>
  <Company>INRIA</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2014-09-08T10:04:47Z</dcterms:created>
  <dc:creator>Guillaume Becan</dc:creator>
  <dc:description/>
  <dc:language>fr-FR</dc:language>
  <cp:lastModifiedBy/>
  <cp:lastPrinted>2016-03-17T10:26:00Z</cp:lastPrinted>
  <dcterms:modified xsi:type="dcterms:W3CDTF">2018-11-12T17:26:00Z</dcterms:modified>
  <cp:revision>2912</cp:revision>
  <dc:subject/>
  <dc:title>Automating the Formalization of Product Comparison Matrices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15.0038</vt:lpwstr>
  </property>
  <property fmtid="{D5CDD505-2E9C-101B-9397-08002B2CF9AE}" pid="3" name="Company">
    <vt:lpwstr>INRIA</vt:lpwstr>
  </property>
  <property fmtid="{D5CDD505-2E9C-101B-9397-08002B2CF9AE}" pid="4" name="HiddenSlides">
    <vt:i4>5</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10</vt:i4>
  </property>
  <property fmtid="{D5CDD505-2E9C-101B-9397-08002B2CF9AE}" pid="9" name="PresentationFormat">
    <vt:lpwstr>Présentation à l'écran (4:3)</vt:lpwstr>
  </property>
  <property fmtid="{D5CDD505-2E9C-101B-9397-08002B2CF9AE}" pid="10" name="ScaleCrop">
    <vt:bool>0</vt:bool>
  </property>
  <property fmtid="{D5CDD505-2E9C-101B-9397-08002B2CF9AE}" pid="11" name="ShareDoc">
    <vt:bool>0</vt:bool>
  </property>
  <property fmtid="{D5CDD505-2E9C-101B-9397-08002B2CF9AE}" pid="12" name="Slides">
    <vt:i4>55</vt:i4>
  </property>
</Properties>
</file>